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8" r:id="rId6"/>
    <p:sldId id="259" r:id="rId7"/>
    <p:sldId id="260" r:id="rId8"/>
    <p:sldId id="270" r:id="rId9"/>
    <p:sldId id="269" r:id="rId10"/>
    <p:sldId id="271" r:id="rId11"/>
    <p:sldId id="273" r:id="rId12"/>
    <p:sldId id="274" r:id="rId13"/>
    <p:sldId id="275" r:id="rId14"/>
    <p:sldId id="276" r:id="rId15"/>
    <p:sldId id="277" r:id="rId16"/>
    <p:sldId id="265"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496" userDrawn="1">
          <p15:clr>
            <a:srgbClr val="A4A3A4"/>
          </p15:clr>
        </p15:guide>
        <p15:guide id="8" pos="4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4291" autoAdjust="0"/>
  </p:normalViewPr>
  <p:slideViewPr>
    <p:cSldViewPr snapToGrid="0" showGuides="1">
      <p:cViewPr varScale="1">
        <p:scale>
          <a:sx n="92" d="100"/>
          <a:sy n="92" d="100"/>
        </p:scale>
        <p:origin x="110" y="82"/>
      </p:cViewPr>
      <p:guideLst>
        <p:guide pos="3840"/>
        <p:guide orient="horz" pos="2496"/>
        <p:guide pos="4968"/>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8/4/2024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linkedin.com/in/oksana-stepanova-116a42bb" TargetMode="External"/><Relationship Id="rId1" Type="http://schemas.openxmlformats.org/officeDocument/2006/relationships/slideLayout" Target="../slideLayouts/slideLayout10.xml"/><Relationship Id="rId6" Type="http://schemas.openxmlformats.org/officeDocument/2006/relationships/hyperlink" Target="mailto:ok.stepanova531@gmail.com" TargetMode="External"/><Relationship Id="rId5" Type="http://schemas.openxmlformats.org/officeDocument/2006/relationships/hyperlink" Target="https://github.com/stepanova531"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s3.amazonaws.com/coach-courses-us/public/courses/da-spec-ml/Scripts/A1/Dataset-weather-prediction-dataset-processed.csv"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12.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August</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2024</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sz="4000" dirty="0"/>
              <a:t>Weather Conditions and Climate Change </a:t>
            </a:r>
            <a:br>
              <a:rPr lang="en-US" sz="4000" dirty="0"/>
            </a:br>
            <a:r>
              <a:rPr lang="en-US" sz="4000" dirty="0"/>
              <a:t>with </a:t>
            </a:r>
            <a:r>
              <a:rPr lang="en-US" sz="4000" dirty="0" err="1"/>
              <a:t>ClimateWins</a:t>
            </a:r>
            <a:endParaRPr lang="ru-RU" sz="40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sz="2400" dirty="0"/>
              <a:t>Machine Learning with Python</a:t>
            </a:r>
          </a:p>
          <a:p>
            <a:r>
              <a:rPr lang="en-US" sz="2400" dirty="0">
                <a:solidFill>
                  <a:schemeClr val="bg1">
                    <a:lumMod val="95000"/>
                  </a:schemeClr>
                </a:solidFill>
              </a:rPr>
              <a:t>Oksana Stepanova</a:t>
            </a:r>
            <a:endParaRPr lang="ru-RU" sz="2400" dirty="0">
              <a:solidFill>
                <a:schemeClr val="bg1">
                  <a:lumMod val="95000"/>
                </a:schemeClr>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3A2AF-A5CD-2D6D-634D-07C1FC4303B6}"/>
              </a:ext>
            </a:extLst>
          </p:cNvPr>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3" name="Footer Placeholder 2">
            <a:extLst>
              <a:ext uri="{FF2B5EF4-FFF2-40B4-BE49-F238E27FC236}">
                <a16:creationId xmlns:a16="http://schemas.microsoft.com/office/drawing/2014/main" id="{5616710F-8EC8-ECB3-FC6F-B4121E4DA133}"/>
              </a:ext>
            </a:extLst>
          </p:cNvPr>
          <p:cNvSpPr>
            <a:spLocks noGrp="1"/>
          </p:cNvSpPr>
          <p:nvPr>
            <p:ph type="ftr" sz="quarter" idx="12"/>
          </p:nvPr>
        </p:nvSpPr>
        <p:spPr/>
        <p:txBody>
          <a:bodyPr/>
          <a:lstStyle/>
          <a:p>
            <a:r>
              <a:rPr lang="en-US" noProof="0" dirty="0" err="1"/>
              <a:t>ClimateWins</a:t>
            </a:r>
            <a:r>
              <a:rPr lang="en-US" noProof="0" dirty="0"/>
              <a:t> </a:t>
            </a:r>
          </a:p>
        </p:txBody>
      </p:sp>
      <p:sp>
        <p:nvSpPr>
          <p:cNvPr id="6" name="Title 3">
            <a:extLst>
              <a:ext uri="{FF2B5EF4-FFF2-40B4-BE49-F238E27FC236}">
                <a16:creationId xmlns:a16="http://schemas.microsoft.com/office/drawing/2014/main" id="{8AC61439-FE17-FD6F-B0F5-395F909283A8}"/>
              </a:ext>
            </a:extLst>
          </p:cNvPr>
          <p:cNvSpPr>
            <a:spLocks noGrp="1"/>
          </p:cNvSpPr>
          <p:nvPr>
            <p:ph type="title"/>
          </p:nvPr>
        </p:nvSpPr>
        <p:spPr>
          <a:xfrm>
            <a:off x="1005840" y="365125"/>
            <a:ext cx="10347960" cy="542925"/>
          </a:xfrm>
        </p:spPr>
        <p:txBody>
          <a:bodyPr anchor="ctr">
            <a:normAutofit/>
          </a:bodyPr>
          <a:lstStyle/>
          <a:p>
            <a:pPr algn="l"/>
            <a:r>
              <a:rPr lang="en-US" dirty="0"/>
              <a:t>Artificial Neural Network</a:t>
            </a:r>
          </a:p>
        </p:txBody>
      </p:sp>
      <p:sp>
        <p:nvSpPr>
          <p:cNvPr id="8" name="Text Placeholder 7">
            <a:extLst>
              <a:ext uri="{FF2B5EF4-FFF2-40B4-BE49-F238E27FC236}">
                <a16:creationId xmlns:a16="http://schemas.microsoft.com/office/drawing/2014/main" id="{F2F0DEDC-8A7E-7680-1B22-8C83AC423FC1}"/>
              </a:ext>
            </a:extLst>
          </p:cNvPr>
          <p:cNvSpPr txBox="1">
            <a:spLocks/>
          </p:cNvSpPr>
          <p:nvPr/>
        </p:nvSpPr>
        <p:spPr>
          <a:xfrm>
            <a:off x="838200" y="1099243"/>
            <a:ext cx="4357688" cy="23297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rPr>
              <a:t>ANN is a powerful technique which can be used for large data sets and complex relationship, for forecasting. It would be especially beneficiary for the data with high volatility. However, to achieve a suitable result, we may need to do many iterations as the output can be unpredictable. </a:t>
            </a:r>
          </a:p>
          <a:p>
            <a:pPr marL="0" marR="0" indent="0" algn="just">
              <a:lnSpc>
                <a:spcPct val="100000"/>
              </a:lnSpc>
              <a:spcBef>
                <a:spcPts val="0"/>
              </a:spcBef>
              <a:buNone/>
            </a:pPr>
            <a:endParaRPr lang="en-US" sz="1600" kern="100" dirty="0">
              <a:ea typeface="Calibri" panose="020F0502020204030204" pitchFamily="34" charset="0"/>
            </a:endParaRPr>
          </a:p>
          <a:p>
            <a:pPr marL="0" marR="0" indent="0" algn="just">
              <a:lnSpc>
                <a:spcPct val="100000"/>
              </a:lnSpc>
              <a:spcBef>
                <a:spcPts val="0"/>
              </a:spcBef>
              <a:buNone/>
            </a:pPr>
            <a:r>
              <a:rPr lang="en-US" sz="1600" kern="100" dirty="0">
                <a:effectLst/>
                <a:ea typeface="Calibri" panose="020F0502020204030204" pitchFamily="34" charset="0"/>
              </a:rPr>
              <a:t>The highest accuracy score that we have achieved trying different model features is 59.5% on testing data. </a:t>
            </a:r>
            <a:endParaRPr lang="en-US" sz="1600" kern="100" dirty="0">
              <a:ea typeface="Calibri" panose="020F0502020204030204" pitchFamily="34" charset="0"/>
              <a:cs typeface="Calibri" panose="020F0502020204030204" pitchFamily="34" charset="0"/>
            </a:endParaRPr>
          </a:p>
        </p:txBody>
      </p:sp>
      <p:sp>
        <p:nvSpPr>
          <p:cNvPr id="9" name="Text Placeholder 7">
            <a:extLst>
              <a:ext uri="{FF2B5EF4-FFF2-40B4-BE49-F238E27FC236}">
                <a16:creationId xmlns:a16="http://schemas.microsoft.com/office/drawing/2014/main" id="{F781EF08-FC95-49E2-FC0A-32C65E940053}"/>
              </a:ext>
            </a:extLst>
          </p:cNvPr>
          <p:cNvSpPr txBox="1">
            <a:spLocks/>
          </p:cNvSpPr>
          <p:nvPr/>
        </p:nvSpPr>
        <p:spPr>
          <a:xfrm>
            <a:off x="838200" y="3632663"/>
            <a:ext cx="6157913" cy="1953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Advantages of ANNs:</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dirty="0">
                <a:effectLst/>
                <a:ea typeface="Calibri" panose="020F0502020204030204" pitchFamily="34" charset="0"/>
                <a:cs typeface="Calibri" panose="020F0502020204030204" pitchFamily="34" charset="0"/>
              </a:rPr>
              <a:t>They are able to learn non-linear data and model complex relationships, numeric, linguistic and visual type of system.</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dirty="0">
                <a:effectLst/>
                <a:ea typeface="Calibri" panose="020F0502020204030204" pitchFamily="34" charset="0"/>
                <a:cs typeface="Calibri" panose="020F0502020204030204" pitchFamily="34" charset="0"/>
              </a:rPr>
              <a:t>After learning, ANNs can make predictions on unseen data.   </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dirty="0">
                <a:effectLst/>
                <a:ea typeface="Calibri" panose="020F0502020204030204" pitchFamily="34" charset="0"/>
                <a:cs typeface="Calibri" panose="020F0502020204030204" pitchFamily="34" charset="0"/>
              </a:rPr>
              <a:t>They have the ability to learn hidden relationships and can better model data with non-constant and highly volatile variance.</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dirty="0">
                <a:effectLst/>
                <a:ea typeface="Calibri" panose="020F0502020204030204" pitchFamily="34" charset="0"/>
                <a:cs typeface="Calibri" panose="020F0502020204030204" pitchFamily="34" charset="0"/>
              </a:rPr>
              <a:t>It can be beneficiary for a large data set due to its high-level adaptability. ANNs can be used for supervised, unsupervised and deep learning. </a:t>
            </a:r>
            <a:endParaRPr lang="en-US" sz="1600" kern="100" dirty="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FF0E7770-29BE-E9A3-9D28-42FD22409D62}"/>
              </a:ext>
            </a:extLst>
          </p:cNvPr>
          <p:cNvGraphicFramePr>
            <a:graphicFrameLocks noGrp="1"/>
          </p:cNvGraphicFramePr>
          <p:nvPr>
            <p:extLst>
              <p:ext uri="{D42A27DB-BD31-4B8C-83A1-F6EECF244321}">
                <p14:modId xmlns:p14="http://schemas.microsoft.com/office/powerpoint/2010/main" val="857712995"/>
              </p:ext>
            </p:extLst>
          </p:nvPr>
        </p:nvGraphicFramePr>
        <p:xfrm>
          <a:off x="5254078" y="1303554"/>
          <a:ext cx="6516686" cy="1440180"/>
        </p:xfrm>
        <a:graphic>
          <a:graphicData uri="http://schemas.openxmlformats.org/drawingml/2006/table">
            <a:tbl>
              <a:tblPr>
                <a:tableStyleId>{775DCB02-9BB8-47FD-8907-85C794F793BA}</a:tableStyleId>
              </a:tblPr>
              <a:tblGrid>
                <a:gridCol w="616091">
                  <a:extLst>
                    <a:ext uri="{9D8B030D-6E8A-4147-A177-3AD203B41FA5}">
                      <a16:colId xmlns:a16="http://schemas.microsoft.com/office/drawing/2014/main" val="1808572629"/>
                    </a:ext>
                  </a:extLst>
                </a:gridCol>
                <a:gridCol w="622577">
                  <a:extLst>
                    <a:ext uri="{9D8B030D-6E8A-4147-A177-3AD203B41FA5}">
                      <a16:colId xmlns:a16="http://schemas.microsoft.com/office/drawing/2014/main" val="1921459741"/>
                    </a:ext>
                  </a:extLst>
                </a:gridCol>
                <a:gridCol w="669271">
                  <a:extLst>
                    <a:ext uri="{9D8B030D-6E8A-4147-A177-3AD203B41FA5}">
                      <a16:colId xmlns:a16="http://schemas.microsoft.com/office/drawing/2014/main" val="2495063283"/>
                    </a:ext>
                  </a:extLst>
                </a:gridCol>
                <a:gridCol w="824915">
                  <a:extLst>
                    <a:ext uri="{9D8B030D-6E8A-4147-A177-3AD203B41FA5}">
                      <a16:colId xmlns:a16="http://schemas.microsoft.com/office/drawing/2014/main" val="3839257054"/>
                    </a:ext>
                  </a:extLst>
                </a:gridCol>
                <a:gridCol w="770439">
                  <a:extLst>
                    <a:ext uri="{9D8B030D-6E8A-4147-A177-3AD203B41FA5}">
                      <a16:colId xmlns:a16="http://schemas.microsoft.com/office/drawing/2014/main" val="1475091813"/>
                    </a:ext>
                  </a:extLst>
                </a:gridCol>
                <a:gridCol w="678729">
                  <a:extLst>
                    <a:ext uri="{9D8B030D-6E8A-4147-A177-3AD203B41FA5}">
                      <a16:colId xmlns:a16="http://schemas.microsoft.com/office/drawing/2014/main" val="3444254566"/>
                    </a:ext>
                  </a:extLst>
                </a:gridCol>
                <a:gridCol w="692616">
                  <a:extLst>
                    <a:ext uri="{9D8B030D-6E8A-4147-A177-3AD203B41FA5}">
                      <a16:colId xmlns:a16="http://schemas.microsoft.com/office/drawing/2014/main" val="193843436"/>
                    </a:ext>
                  </a:extLst>
                </a:gridCol>
                <a:gridCol w="824915">
                  <a:extLst>
                    <a:ext uri="{9D8B030D-6E8A-4147-A177-3AD203B41FA5}">
                      <a16:colId xmlns:a16="http://schemas.microsoft.com/office/drawing/2014/main" val="880535157"/>
                    </a:ext>
                  </a:extLst>
                </a:gridCol>
                <a:gridCol w="817133">
                  <a:extLst>
                    <a:ext uri="{9D8B030D-6E8A-4147-A177-3AD203B41FA5}">
                      <a16:colId xmlns:a16="http://schemas.microsoft.com/office/drawing/2014/main" val="1776921565"/>
                    </a:ext>
                  </a:extLst>
                </a:gridCol>
              </a:tblGrid>
              <a:tr h="525780">
                <a:tc>
                  <a:txBody>
                    <a:bodyPr/>
                    <a:lstStyle/>
                    <a:p>
                      <a:pPr algn="ctr" fontAlgn="t"/>
                      <a:r>
                        <a:rPr lang="en-US" sz="1200" b="1" u="none" strike="noStrike" dirty="0">
                          <a:solidFill>
                            <a:srgbClr val="FFFFFF"/>
                          </a:solidFill>
                          <a:effectLst/>
                        </a:rPr>
                        <a:t>Test</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Num of hidden layers</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Num of nodes (layer_1)</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Num of nodes (layer_2)</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Num of nodes (layer_3)</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Max iterations</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Tolerance</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Accuracy score (train)</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tc>
                  <a:txBody>
                    <a:bodyPr/>
                    <a:lstStyle/>
                    <a:p>
                      <a:pPr algn="ctr" fontAlgn="t"/>
                      <a:r>
                        <a:rPr lang="en-US" sz="1200" b="1" u="none" strike="noStrike" dirty="0">
                          <a:solidFill>
                            <a:srgbClr val="FFFFFF"/>
                          </a:solidFill>
                          <a:effectLst/>
                        </a:rPr>
                        <a:t>Accuracy score (test)</a:t>
                      </a:r>
                      <a:endParaRPr lang="en-US" sz="1200" b="1" i="0" u="none" strike="noStrike" dirty="0">
                        <a:solidFill>
                          <a:srgbClr val="FFFFFF"/>
                        </a:solidFill>
                        <a:effectLst/>
                        <a:latin typeface="Aptos Narrow" panose="020B0004020202020204" pitchFamily="34" charset="0"/>
                      </a:endParaRPr>
                    </a:p>
                  </a:txBody>
                  <a:tcPr marL="7620" marR="7620" marT="7620" marB="0">
                    <a:solidFill>
                      <a:schemeClr val="tx2">
                        <a:lumMod val="75000"/>
                      </a:schemeClr>
                    </a:solidFill>
                  </a:tcPr>
                </a:tc>
                <a:extLst>
                  <a:ext uri="{0D108BD9-81ED-4DB2-BD59-A6C34878D82A}">
                    <a16:rowId xmlns:a16="http://schemas.microsoft.com/office/drawing/2014/main" val="2286015693"/>
                  </a:ext>
                </a:extLst>
              </a:tr>
              <a:tr h="182880">
                <a:tc>
                  <a:txBody>
                    <a:bodyPr/>
                    <a:lstStyle/>
                    <a:p>
                      <a:pPr algn="ctr" fontAlgn="b"/>
                      <a:r>
                        <a:rPr lang="en-US" sz="1400" u="none" strike="noStrike" dirty="0">
                          <a:solidFill>
                            <a:srgbClr val="FFFFFF"/>
                          </a:solidFill>
                          <a:effectLst/>
                        </a:rPr>
                        <a:t>Test 1</a:t>
                      </a:r>
                      <a:endParaRPr lang="en-US" sz="1400" b="0" i="0" u="none" strike="noStrike" dirty="0">
                        <a:solidFill>
                          <a:srgbClr val="FFFFFF"/>
                        </a:solidFill>
                        <a:effectLst/>
                        <a:latin typeface="Aptos Narrow" panose="020B0004020202020204" pitchFamily="34" charset="0"/>
                      </a:endParaRPr>
                    </a:p>
                  </a:txBody>
                  <a:tcPr marL="7620" marR="7620" marT="7620" marB="0" anchor="b">
                    <a:solidFill>
                      <a:schemeClr val="bg2">
                        <a:lumMod val="50000"/>
                      </a:schemeClr>
                    </a:solidFill>
                  </a:tcPr>
                </a:tc>
                <a:tc>
                  <a:txBody>
                    <a:bodyPr/>
                    <a:lstStyle/>
                    <a:p>
                      <a:pPr algn="r" fontAlgn="b"/>
                      <a:r>
                        <a:rPr lang="en-US" sz="1200" u="none" strike="noStrike" dirty="0">
                          <a:effectLst/>
                        </a:rPr>
                        <a:t>2</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10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5</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a:effectLst/>
                        </a:rPr>
                        <a:t>0</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a:effectLst/>
                        </a:rPr>
                        <a:t>500</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a:effectLst/>
                        </a:rPr>
                        <a:t>0.0001</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0.505984</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tc>
                  <a:txBody>
                    <a:bodyPr/>
                    <a:lstStyle/>
                    <a:p>
                      <a:pPr algn="r" fontAlgn="b"/>
                      <a:r>
                        <a:rPr lang="en-US" sz="1200" u="none" strike="noStrike" dirty="0">
                          <a:effectLst/>
                        </a:rPr>
                        <a:t>0.515685</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extLst>
                  <a:ext uri="{0D108BD9-81ED-4DB2-BD59-A6C34878D82A}">
                    <a16:rowId xmlns:a16="http://schemas.microsoft.com/office/drawing/2014/main" val="688762168"/>
                  </a:ext>
                </a:extLst>
              </a:tr>
              <a:tr h="182880">
                <a:tc>
                  <a:txBody>
                    <a:bodyPr/>
                    <a:lstStyle/>
                    <a:p>
                      <a:pPr algn="ctr" fontAlgn="b"/>
                      <a:r>
                        <a:rPr lang="en-US" sz="1400" u="none" strike="noStrike" dirty="0">
                          <a:solidFill>
                            <a:srgbClr val="FFFFFF"/>
                          </a:solidFill>
                          <a:effectLst/>
                        </a:rPr>
                        <a:t>Test 2</a:t>
                      </a:r>
                      <a:endParaRPr lang="en-US" sz="1400" b="0" i="0" u="none" strike="noStrike" dirty="0">
                        <a:solidFill>
                          <a:srgbClr val="FFFFFF"/>
                        </a:solidFill>
                        <a:effectLst/>
                        <a:latin typeface="Aptos Narrow" panose="020B0004020202020204" pitchFamily="34" charset="0"/>
                      </a:endParaRPr>
                    </a:p>
                  </a:txBody>
                  <a:tcPr marL="7620" marR="7620" marT="7620" marB="0" anchor="b">
                    <a:solidFill>
                      <a:schemeClr val="bg2">
                        <a:lumMod val="50000"/>
                      </a:schemeClr>
                    </a:solidFill>
                  </a:tcPr>
                </a:tc>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100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50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25</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1000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a:effectLst/>
                        </a:rPr>
                        <a:t>0.0001</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0.676853</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tc>
                  <a:txBody>
                    <a:bodyPr/>
                    <a:lstStyle/>
                    <a:p>
                      <a:pPr algn="r" fontAlgn="b"/>
                      <a:r>
                        <a:rPr lang="en-US" sz="1200" u="none" strike="noStrike" dirty="0">
                          <a:effectLst/>
                        </a:rPr>
                        <a:t>0.595155</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extLst>
                  <a:ext uri="{0D108BD9-81ED-4DB2-BD59-A6C34878D82A}">
                    <a16:rowId xmlns:a16="http://schemas.microsoft.com/office/drawing/2014/main" val="2357880215"/>
                  </a:ext>
                </a:extLst>
              </a:tr>
              <a:tr h="182880">
                <a:tc>
                  <a:txBody>
                    <a:bodyPr/>
                    <a:lstStyle/>
                    <a:p>
                      <a:pPr algn="ctr" fontAlgn="b"/>
                      <a:r>
                        <a:rPr lang="en-US" sz="1400" u="none" strike="noStrike" dirty="0">
                          <a:solidFill>
                            <a:srgbClr val="FFFFFF"/>
                          </a:solidFill>
                          <a:effectLst/>
                        </a:rPr>
                        <a:t>Test 3</a:t>
                      </a:r>
                      <a:endParaRPr lang="en-US" sz="1400" b="0" i="0" u="none" strike="noStrike" dirty="0">
                        <a:solidFill>
                          <a:srgbClr val="FFFFFF"/>
                        </a:solidFill>
                        <a:effectLst/>
                        <a:latin typeface="Aptos Narrow" panose="020B0004020202020204" pitchFamily="34" charset="0"/>
                      </a:endParaRPr>
                    </a:p>
                  </a:txBody>
                  <a:tcPr marL="7620" marR="7620" marT="7620" marB="0" anchor="b">
                    <a:solidFill>
                      <a:schemeClr val="bg2">
                        <a:lumMod val="50000"/>
                      </a:schemeClr>
                    </a:solidFill>
                  </a:tcPr>
                </a:tc>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100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50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a:effectLst/>
                        </a:rPr>
                        <a:t>25</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1000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0.00001</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a:effectLst/>
                        </a:rPr>
                        <a:t>0.572914</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tc>
                  <a:txBody>
                    <a:bodyPr/>
                    <a:lstStyle/>
                    <a:p>
                      <a:pPr algn="r" fontAlgn="b"/>
                      <a:r>
                        <a:rPr lang="en-US" sz="1200" u="none" strike="noStrike" dirty="0">
                          <a:effectLst/>
                        </a:rPr>
                        <a:t>0.524747</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extLst>
                  <a:ext uri="{0D108BD9-81ED-4DB2-BD59-A6C34878D82A}">
                    <a16:rowId xmlns:a16="http://schemas.microsoft.com/office/drawing/2014/main" val="1364207993"/>
                  </a:ext>
                </a:extLst>
              </a:tr>
              <a:tr h="182880">
                <a:tc>
                  <a:txBody>
                    <a:bodyPr/>
                    <a:lstStyle/>
                    <a:p>
                      <a:pPr algn="ctr" fontAlgn="b"/>
                      <a:r>
                        <a:rPr lang="en-US" sz="1400" u="none" strike="noStrike" dirty="0">
                          <a:solidFill>
                            <a:srgbClr val="FFFFFF"/>
                          </a:solidFill>
                          <a:effectLst/>
                        </a:rPr>
                        <a:t>Test 4</a:t>
                      </a:r>
                      <a:endParaRPr lang="en-US" sz="1400" b="0" i="0" u="none" strike="noStrike" dirty="0">
                        <a:solidFill>
                          <a:srgbClr val="FFFFFF"/>
                        </a:solidFill>
                        <a:effectLst/>
                        <a:latin typeface="Aptos Narrow" panose="020B0004020202020204" pitchFamily="34" charset="0"/>
                      </a:endParaRPr>
                    </a:p>
                  </a:txBody>
                  <a:tcPr marL="7620" marR="7620" marT="7620" marB="0" anchor="b">
                    <a:solidFill>
                      <a:schemeClr val="bg2">
                        <a:lumMod val="50000"/>
                      </a:schemeClr>
                    </a:solidFill>
                  </a:tcPr>
                </a:tc>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100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50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25</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2000</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0.0001</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bg2">
                        <a:lumMod val="75000"/>
                      </a:schemeClr>
                    </a:solidFill>
                  </a:tcPr>
                </a:tc>
                <a:tc>
                  <a:txBody>
                    <a:bodyPr/>
                    <a:lstStyle/>
                    <a:p>
                      <a:pPr algn="r" fontAlgn="b"/>
                      <a:r>
                        <a:rPr lang="en-US" sz="1200" u="none" strike="noStrike" dirty="0">
                          <a:effectLst/>
                        </a:rPr>
                        <a:t>0.660121</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tc>
                  <a:txBody>
                    <a:bodyPr/>
                    <a:lstStyle/>
                    <a:p>
                      <a:pPr algn="r" fontAlgn="b"/>
                      <a:r>
                        <a:rPr lang="en-US" sz="1200" u="none" strike="noStrike" dirty="0">
                          <a:effectLst/>
                        </a:rPr>
                        <a:t>0.591495</a:t>
                      </a:r>
                      <a:endParaRPr lang="en-US" sz="1200" b="0" i="0" u="none" strike="noStrike" dirty="0">
                        <a:solidFill>
                          <a:srgbClr val="000000"/>
                        </a:solidFill>
                        <a:effectLst/>
                        <a:latin typeface="Aptos Narrow" panose="020B0004020202020204" pitchFamily="34" charset="0"/>
                      </a:endParaRPr>
                    </a:p>
                  </a:txBody>
                  <a:tcPr marL="7620" marR="7620" marT="7620" marB="0" anchor="b">
                    <a:solidFill>
                      <a:schemeClr val="tx2">
                        <a:lumMod val="60000"/>
                        <a:lumOff val="40000"/>
                      </a:schemeClr>
                    </a:solidFill>
                  </a:tcPr>
                </a:tc>
                <a:extLst>
                  <a:ext uri="{0D108BD9-81ED-4DB2-BD59-A6C34878D82A}">
                    <a16:rowId xmlns:a16="http://schemas.microsoft.com/office/drawing/2014/main" val="1263220860"/>
                  </a:ext>
                </a:extLst>
              </a:tr>
            </a:tbl>
          </a:graphicData>
        </a:graphic>
      </p:graphicFrame>
      <p:sp>
        <p:nvSpPr>
          <p:cNvPr id="5" name="Text Placeholder 7">
            <a:extLst>
              <a:ext uri="{FF2B5EF4-FFF2-40B4-BE49-F238E27FC236}">
                <a16:creationId xmlns:a16="http://schemas.microsoft.com/office/drawing/2014/main" id="{75A1E3CD-69B0-01F5-CF17-075C17F8F8C4}"/>
              </a:ext>
            </a:extLst>
          </p:cNvPr>
          <p:cNvSpPr txBox="1">
            <a:spLocks/>
          </p:cNvSpPr>
          <p:nvPr/>
        </p:nvSpPr>
        <p:spPr>
          <a:xfrm>
            <a:off x="6996114" y="3632663"/>
            <a:ext cx="4774650" cy="1953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Disadvantages of ANNs:</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dirty="0">
                <a:effectLst/>
                <a:ea typeface="Calibri" panose="020F0502020204030204" pitchFamily="34" charset="0"/>
                <a:cs typeface="Calibri" panose="020F0502020204030204" pitchFamily="34" charset="0"/>
              </a:rPr>
              <a:t>It takes time to train the model and the results can be different for each iteration.</a:t>
            </a:r>
          </a:p>
          <a:p>
            <a:pPr marL="342900" marR="0" lvl="0" indent="-342900" algn="just">
              <a:lnSpc>
                <a:spcPct val="100000"/>
              </a:lnSpc>
              <a:spcBef>
                <a:spcPts val="0"/>
              </a:spcBef>
              <a:buSzPts val="1000"/>
              <a:buFont typeface="Calibri" panose="020F0502020204030204" pitchFamily="34" charset="0"/>
              <a:buChar char="-"/>
              <a:tabLst>
                <a:tab pos="457200" algn="l"/>
              </a:tabLst>
            </a:pPr>
            <a:r>
              <a:rPr lang="fr-FR" sz="1600" kern="100" dirty="0">
                <a:effectLst/>
                <a:ea typeface="Calibri" panose="020F0502020204030204" pitchFamily="34" charset="0"/>
              </a:rPr>
              <a:t>To </a:t>
            </a:r>
            <a:r>
              <a:rPr lang="fr-FR" sz="1600" kern="100" dirty="0" err="1">
                <a:effectLst/>
                <a:ea typeface="Calibri" panose="020F0502020204030204" pitchFamily="34" charset="0"/>
              </a:rPr>
              <a:t>some</a:t>
            </a:r>
            <a:r>
              <a:rPr lang="fr-FR" sz="1600" kern="100" dirty="0">
                <a:effectLst/>
                <a:ea typeface="Calibri" panose="020F0502020204030204" pitchFamily="34" charset="0"/>
              </a:rPr>
              <a:t> </a:t>
            </a:r>
            <a:r>
              <a:rPr lang="fr-FR" sz="1600" kern="100" dirty="0" err="1">
                <a:effectLst/>
                <a:ea typeface="Calibri" panose="020F0502020204030204" pitchFamily="34" charset="0"/>
              </a:rPr>
              <a:t>extent</a:t>
            </a:r>
            <a:r>
              <a:rPr lang="fr-FR" sz="1600" kern="100" dirty="0">
                <a:effectLst/>
                <a:ea typeface="Calibri" panose="020F0502020204030204" pitchFamily="34" charset="0"/>
              </a:rPr>
              <a:t>, </a:t>
            </a:r>
            <a:r>
              <a:rPr lang="fr-FR" sz="1600" kern="100" dirty="0" err="1">
                <a:effectLst/>
                <a:ea typeface="Calibri" panose="020F0502020204030204" pitchFamily="34" charset="0"/>
              </a:rPr>
              <a:t>ANNs</a:t>
            </a:r>
            <a:r>
              <a:rPr lang="fr-FR" sz="1600" kern="100" dirty="0">
                <a:effectLst/>
                <a:ea typeface="Calibri" panose="020F0502020204030204" pitchFamily="34" charset="0"/>
              </a:rPr>
              <a:t> are </a:t>
            </a:r>
            <a:r>
              <a:rPr lang="fr-FR" sz="1600" kern="100" dirty="0" err="1">
                <a:effectLst/>
                <a:ea typeface="Calibri" panose="020F0502020204030204" pitchFamily="34" charset="0"/>
              </a:rPr>
              <a:t>unpredictable</a:t>
            </a:r>
            <a:r>
              <a:rPr lang="fr-FR" sz="1600" kern="100" dirty="0">
                <a:effectLst/>
                <a:ea typeface="Calibri" panose="020F0502020204030204" pitchFamily="34" charset="0"/>
              </a:rPr>
              <a:t> and running the training can </a:t>
            </a:r>
            <a:r>
              <a:rPr lang="fr-FR" sz="1600" kern="100" dirty="0" err="1">
                <a:effectLst/>
                <a:ea typeface="Calibri" panose="020F0502020204030204" pitchFamily="34" charset="0"/>
              </a:rPr>
              <a:t>result</a:t>
            </a:r>
            <a:r>
              <a:rPr lang="fr-FR" sz="1600" kern="100" dirty="0">
                <a:effectLst/>
                <a:ea typeface="Calibri" panose="020F0502020204030204" pitchFamily="34" charset="0"/>
              </a:rPr>
              <a:t> in </a:t>
            </a:r>
            <a:r>
              <a:rPr lang="fr-FR" sz="1600" kern="100" dirty="0" err="1">
                <a:effectLst/>
                <a:ea typeface="Calibri" panose="020F0502020204030204" pitchFamily="34" charset="0"/>
              </a:rPr>
              <a:t>different</a:t>
            </a:r>
            <a:r>
              <a:rPr lang="fr-FR" sz="1600" kern="100" dirty="0">
                <a:effectLst/>
                <a:ea typeface="Calibri" panose="020F0502020204030204" pitchFamily="34" charset="0"/>
              </a:rPr>
              <a:t> solutions.</a:t>
            </a:r>
            <a:endParaRPr lang="en-US" sz="1600" kern="1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330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3A2AF-A5CD-2D6D-634D-07C1FC4303B6}"/>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3" name="Footer Placeholder 2">
            <a:extLst>
              <a:ext uri="{FF2B5EF4-FFF2-40B4-BE49-F238E27FC236}">
                <a16:creationId xmlns:a16="http://schemas.microsoft.com/office/drawing/2014/main" id="{5616710F-8EC8-ECB3-FC6F-B4121E4DA133}"/>
              </a:ext>
            </a:extLst>
          </p:cNvPr>
          <p:cNvSpPr>
            <a:spLocks noGrp="1"/>
          </p:cNvSpPr>
          <p:nvPr>
            <p:ph type="ftr" sz="quarter" idx="12"/>
          </p:nvPr>
        </p:nvSpPr>
        <p:spPr/>
        <p:txBody>
          <a:bodyPr/>
          <a:lstStyle/>
          <a:p>
            <a:r>
              <a:rPr lang="en-US" noProof="0" dirty="0" err="1"/>
              <a:t>ClimateWins</a:t>
            </a:r>
            <a:endParaRPr lang="en-US" noProof="0" dirty="0"/>
          </a:p>
        </p:txBody>
      </p:sp>
      <p:sp>
        <p:nvSpPr>
          <p:cNvPr id="6" name="Title 3">
            <a:extLst>
              <a:ext uri="{FF2B5EF4-FFF2-40B4-BE49-F238E27FC236}">
                <a16:creationId xmlns:a16="http://schemas.microsoft.com/office/drawing/2014/main" id="{8AC61439-FE17-FD6F-B0F5-395F909283A8}"/>
              </a:ext>
            </a:extLst>
          </p:cNvPr>
          <p:cNvSpPr>
            <a:spLocks noGrp="1"/>
          </p:cNvSpPr>
          <p:nvPr>
            <p:ph type="title"/>
          </p:nvPr>
        </p:nvSpPr>
        <p:spPr>
          <a:xfrm>
            <a:off x="1005840" y="365125"/>
            <a:ext cx="10347960" cy="542925"/>
          </a:xfrm>
        </p:spPr>
        <p:txBody>
          <a:bodyPr anchor="ctr">
            <a:normAutofit/>
          </a:bodyPr>
          <a:lstStyle/>
          <a:p>
            <a:pPr algn="l"/>
            <a:r>
              <a:rPr lang="en-US" dirty="0"/>
              <a:t>Decision Tree Algorithm </a:t>
            </a:r>
          </a:p>
        </p:txBody>
      </p:sp>
      <p:sp>
        <p:nvSpPr>
          <p:cNvPr id="8" name="Text Placeholder 7">
            <a:extLst>
              <a:ext uri="{FF2B5EF4-FFF2-40B4-BE49-F238E27FC236}">
                <a16:creationId xmlns:a16="http://schemas.microsoft.com/office/drawing/2014/main" id="{F2F0DEDC-8A7E-7680-1B22-8C83AC423FC1}"/>
              </a:ext>
            </a:extLst>
          </p:cNvPr>
          <p:cNvSpPr txBox="1">
            <a:spLocks/>
          </p:cNvSpPr>
          <p:nvPr/>
        </p:nvSpPr>
        <p:spPr>
          <a:xfrm>
            <a:off x="838199" y="1026504"/>
            <a:ext cx="6003175" cy="877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rPr>
              <a:t>The accuracy that we get applying this algorithm is 60%. However, we can see that the visual presentation is extremely complex. This issue should be handled. This is also a time-consuming model.</a:t>
            </a:r>
            <a:endParaRPr lang="en-US" sz="1600" kern="100" dirty="0">
              <a:ea typeface="Calibri" panose="020F0502020204030204" pitchFamily="34" charset="0"/>
              <a:cs typeface="Calibri" panose="020F0502020204030204" pitchFamily="34" charset="0"/>
            </a:endParaRPr>
          </a:p>
        </p:txBody>
      </p:sp>
      <p:sp>
        <p:nvSpPr>
          <p:cNvPr id="9" name="Text Placeholder 7">
            <a:extLst>
              <a:ext uri="{FF2B5EF4-FFF2-40B4-BE49-F238E27FC236}">
                <a16:creationId xmlns:a16="http://schemas.microsoft.com/office/drawing/2014/main" id="{F781EF08-FC95-49E2-FC0A-32C65E940053}"/>
              </a:ext>
            </a:extLst>
          </p:cNvPr>
          <p:cNvSpPr txBox="1">
            <a:spLocks/>
          </p:cNvSpPr>
          <p:nvPr/>
        </p:nvSpPr>
        <p:spPr>
          <a:xfrm>
            <a:off x="838199" y="2227811"/>
            <a:ext cx="6003175" cy="1953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Advantages of classification and regression tree (CART):</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dirty="0">
                <a:effectLst/>
                <a:ea typeface="Calibri" panose="020F0502020204030204" pitchFamily="34" charset="0"/>
                <a:cs typeface="Calibri" panose="020F0502020204030204" pitchFamily="34" charset="0"/>
              </a:rPr>
              <a:t>It can handle numerical and categorical data.</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dirty="0">
                <a:effectLst/>
                <a:ea typeface="Calibri" panose="020F0502020204030204" pitchFamily="34" charset="0"/>
                <a:cs typeface="Calibri" panose="020F0502020204030204" pitchFamily="34" charset="0"/>
              </a:rPr>
              <a:t>It doesn’t require special data preparation.</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dirty="0">
                <a:effectLst/>
                <a:ea typeface="Calibri" panose="020F0502020204030204" pitchFamily="34" charset="0"/>
                <a:cs typeface="Calibri" panose="020F0502020204030204" pitchFamily="34" charset="0"/>
              </a:rPr>
              <a:t>It can be used for nonlinear data.</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dirty="0">
                <a:effectLst/>
                <a:ea typeface="Calibri" panose="020F0502020204030204" pitchFamily="34" charset="0"/>
                <a:cs typeface="Calibri" panose="020F0502020204030204" pitchFamily="34" charset="0"/>
              </a:rPr>
              <a:t>The decision tree can be pruned by applying a certain number of splits.</a:t>
            </a:r>
          </a:p>
          <a:p>
            <a:pPr marL="342900" marR="0" lvl="0" indent="-342900" algn="just">
              <a:lnSpc>
                <a:spcPct val="100000"/>
              </a:lnSpc>
              <a:spcBef>
                <a:spcPts val="0"/>
              </a:spcBef>
              <a:buFont typeface="Calibri" panose="020F0502020204030204" pitchFamily="34" charset="0"/>
              <a:buChar char="-"/>
            </a:pPr>
            <a:endParaRPr lang="en-US" sz="1600" dirty="0">
              <a:effectLst/>
              <a:ea typeface="Calibri" panose="020F0502020204030204" pitchFamily="34" charset="0"/>
              <a:cs typeface="Arial" panose="020B0604020202020204" pitchFamily="34" charset="0"/>
            </a:endParaRPr>
          </a:p>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Disadvantages of CART</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kern="100" dirty="0">
                <a:effectLst/>
                <a:ea typeface="Calibri" panose="020F0502020204030204" pitchFamily="34" charset="0"/>
                <a:cs typeface="Calibri" panose="020F0502020204030204" pitchFamily="34" charset="0"/>
              </a:rPr>
              <a:t>For linear data, the decision tree algorithms can create over-complex trees which will be difficult to generalize and interpret.</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kern="100" dirty="0">
                <a:effectLst/>
                <a:ea typeface="Calibri" panose="020F0502020204030204" pitchFamily="34" charset="0"/>
                <a:cs typeface="Calibri" panose="020F0502020204030204" pitchFamily="34" charset="0"/>
              </a:rPr>
              <a:t>The output of the leaning can be biased if some classes in the data dominate. </a:t>
            </a:r>
            <a:endParaRPr lang="en-US" sz="1600" kern="100" dirty="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CD19598-1977-E21E-242A-7978537BA692}"/>
              </a:ext>
            </a:extLst>
          </p:cNvPr>
          <p:cNvPicPr>
            <a:picLocks noChangeAspect="1"/>
          </p:cNvPicPr>
          <p:nvPr/>
        </p:nvPicPr>
        <p:blipFill>
          <a:blip r:embed="rId2">
            <a:duotone>
              <a:prstClr val="black"/>
              <a:schemeClr val="accent3">
                <a:tint val="45000"/>
                <a:satMod val="400000"/>
              </a:schemeClr>
            </a:duotone>
          </a:blip>
          <a:stretch>
            <a:fillRect/>
          </a:stretch>
        </p:blipFill>
        <p:spPr>
          <a:xfrm>
            <a:off x="7064612" y="1026504"/>
            <a:ext cx="4647963" cy="4482294"/>
          </a:xfrm>
          <a:prstGeom prst="rect">
            <a:avLst/>
          </a:prstGeom>
        </p:spPr>
      </p:pic>
    </p:spTree>
    <p:extLst>
      <p:ext uri="{BB962C8B-B14F-4D97-AF65-F5344CB8AC3E}">
        <p14:creationId xmlns:p14="http://schemas.microsoft.com/office/powerpoint/2010/main" val="392944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Conclusions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1336" y="1749784"/>
            <a:ext cx="4183650" cy="454353"/>
          </a:xfrm>
        </p:spPr>
        <p:txBody>
          <a:bodyPr/>
          <a:lstStyle/>
          <a:p>
            <a:r>
              <a:rPr lang="en-US" sz="2400" b="1" dirty="0">
                <a:solidFill>
                  <a:schemeClr val="bg2"/>
                </a:solidFill>
                <a:latin typeface="+mn-lt"/>
              </a:rPr>
              <a:t>Recommendations</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911225" y="2211185"/>
            <a:ext cx="5184774" cy="3233651"/>
          </a:xfrm>
        </p:spPr>
        <p:txBody>
          <a:bodyPr>
            <a:noAutofit/>
          </a:bodyPr>
          <a:lstStyle/>
          <a:p>
            <a:pPr>
              <a:lnSpc>
                <a:spcPct val="100000"/>
              </a:lnSpc>
              <a:spcBef>
                <a:spcPts val="0"/>
              </a:spcBef>
            </a:pPr>
            <a:r>
              <a:rPr lang="en-US" kern="100" dirty="0">
                <a:effectLst/>
                <a:ea typeface="Calibri" panose="020F0502020204030204" pitchFamily="34" charset="0"/>
                <a:cs typeface="Calibri" panose="020F0502020204030204" pitchFamily="34" charset="0"/>
              </a:rPr>
              <a:t>All the models mentioned above have their pros and cons. And all of them can be applied for the purpose of </a:t>
            </a:r>
            <a:r>
              <a:rPr lang="en-US" kern="100" dirty="0" err="1">
                <a:effectLst/>
                <a:ea typeface="Calibri" panose="020F0502020204030204" pitchFamily="34" charset="0"/>
                <a:cs typeface="Calibri" panose="020F0502020204030204" pitchFamily="34" charset="0"/>
              </a:rPr>
              <a:t>ClimateWins</a:t>
            </a:r>
            <a:r>
              <a:rPr lang="en-US" kern="100" dirty="0">
                <a:effectLst/>
                <a:ea typeface="Calibri" panose="020F0502020204030204" pitchFamily="34" charset="0"/>
                <a:cs typeface="Calibri" panose="020F0502020204030204" pitchFamily="34" charset="0"/>
              </a:rPr>
              <a:t> project. It should be mentioned that none of these techniques converged totally, and the level of losses is still high. This means that we need to research further, especially how we can reduce the losses and increase the accuracy rate.</a:t>
            </a:r>
            <a:endParaRPr lang="en-US" kern="100" dirty="0">
              <a:ea typeface="Calibri" panose="020F0502020204030204" pitchFamily="34" charset="0"/>
              <a:cs typeface="Calibri" panose="020F0502020204030204" pitchFamily="34" charset="0"/>
            </a:endParaRPr>
          </a:p>
          <a:p>
            <a:pPr>
              <a:lnSpc>
                <a:spcPct val="100000"/>
              </a:lnSpc>
              <a:spcBef>
                <a:spcPts val="0"/>
              </a:spcBef>
            </a:pPr>
            <a:endParaRPr lang="en-US" kern="100" dirty="0">
              <a:effectLst/>
              <a:ea typeface="Calibri" panose="020F0502020204030204" pitchFamily="34" charset="0"/>
              <a:cs typeface="Arial" panose="020B0604020202020204" pitchFamily="34" charset="0"/>
            </a:endParaRPr>
          </a:p>
          <a:p>
            <a:pPr>
              <a:lnSpc>
                <a:spcPct val="100000"/>
              </a:lnSpc>
              <a:spcBef>
                <a:spcPts val="0"/>
              </a:spcBef>
            </a:pPr>
            <a:r>
              <a:rPr lang="en-US" kern="100" dirty="0">
                <a:effectLst/>
                <a:ea typeface="Calibri" panose="020F0502020204030204" pitchFamily="34" charset="0"/>
                <a:cs typeface="Calibri" panose="020F0502020204030204" pitchFamily="34" charset="0"/>
              </a:rPr>
              <a:t>Although the accuracy rate of ANN model is not the best among the applied algorithms, ANN covers the advantages of two other models and can be used for forecasting. I would suggest using the Artificial Neural Network model for the purpose of this project. But we definitely need to find a way of improving the model performance, avoid overfitting and biased solutions. </a:t>
            </a:r>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27121" y="1783959"/>
            <a:ext cx="4183650" cy="454353"/>
          </a:xfrm>
        </p:spPr>
        <p:txBody>
          <a:bodyPr/>
          <a:lstStyle/>
          <a:p>
            <a:r>
              <a:rPr lang="en-US" sz="2400" b="1" dirty="0">
                <a:solidFill>
                  <a:schemeClr val="bg2"/>
                </a:solidFill>
                <a:latin typeface="+mn-lt"/>
              </a:rPr>
              <a:t>Next Steps</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442365" y="2233796"/>
            <a:ext cx="4838410" cy="3539180"/>
          </a:xfrm>
        </p:spPr>
        <p:txBody>
          <a:bodyPr>
            <a:normAutofit fontScale="25000" lnSpcReduction="20000"/>
          </a:bodyPr>
          <a:lstStyle/>
          <a:p>
            <a:pPr marR="0">
              <a:lnSpc>
                <a:spcPct val="120000"/>
              </a:lnSpc>
              <a:spcBef>
                <a:spcPts val="0"/>
              </a:spcBef>
              <a:spcAft>
                <a:spcPts val="0"/>
              </a:spcAft>
            </a:pPr>
            <a:r>
              <a:rPr lang="en-US" sz="6400" kern="100" dirty="0">
                <a:ea typeface="Calibri" panose="020F0502020204030204" pitchFamily="34" charset="0"/>
                <a:cs typeface="Calibri" panose="020F0502020204030204" pitchFamily="34" charset="0"/>
              </a:rPr>
              <a:t>Continue testing how models’ performance can be improved through unsupervised machine learning.</a:t>
            </a:r>
          </a:p>
          <a:p>
            <a:pPr marR="0">
              <a:lnSpc>
                <a:spcPct val="120000"/>
              </a:lnSpc>
              <a:spcBef>
                <a:spcPts val="0"/>
              </a:spcBef>
              <a:spcAft>
                <a:spcPts val="0"/>
              </a:spcAft>
            </a:pPr>
            <a:r>
              <a:rPr lang="en-US" sz="6400" kern="100" dirty="0">
                <a:ea typeface="Calibri" panose="020F0502020204030204" pitchFamily="34" charset="0"/>
                <a:cs typeface="Calibri" panose="020F0502020204030204" pitchFamily="34" charset="0"/>
              </a:rPr>
              <a:t>Research for unsupervised models that can be used for weather predictions.</a:t>
            </a:r>
          </a:p>
          <a:p>
            <a:pPr marR="0">
              <a:lnSpc>
                <a:spcPct val="120000"/>
              </a:lnSpc>
              <a:spcBef>
                <a:spcPts val="0"/>
              </a:spcBef>
              <a:spcAft>
                <a:spcPts val="0"/>
              </a:spcAft>
            </a:pPr>
            <a:r>
              <a:rPr lang="en-US" sz="6400" kern="100" dirty="0">
                <a:ea typeface="Calibri" panose="020F0502020204030204" pitchFamily="34" charset="0"/>
                <a:cs typeface="Calibri" panose="020F0502020204030204" pitchFamily="34" charset="0"/>
              </a:rPr>
              <a:t>Try a combination of supervised and unsupervised machine learning.</a:t>
            </a:r>
          </a:p>
          <a:p>
            <a:pPr marL="0" lvl="0" algn="just">
              <a:lnSpc>
                <a:spcPct val="107000"/>
              </a:lnSpc>
              <a:spcBef>
                <a:spcPts val="0"/>
              </a:spcBef>
              <a:spcAft>
                <a:spcPts val="600"/>
              </a:spcAft>
            </a:pPr>
            <a:endParaRPr lang="en-US" sz="1800" kern="100" dirty="0">
              <a:latin typeface="Calibri" panose="020F0502020204030204" pitchFamily="34" charset="0"/>
              <a:ea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err="1"/>
              <a:t>ClimateWins</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154936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sz="5000"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Oksana Stepanova</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a:xfrm>
            <a:off x="3912234" y="3493260"/>
            <a:ext cx="4367531" cy="288000"/>
          </a:xfrm>
        </p:spPr>
        <p:txBody>
          <a:bodyPr/>
          <a:lstStyle/>
          <a:p>
            <a:r>
              <a:rPr lang="en-US" dirty="0"/>
              <a:t>Let’s get in touch</a:t>
            </a:r>
          </a:p>
          <a:p>
            <a:endParaRPr lang="en-US" dirty="0"/>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a:xfrm>
            <a:off x="5727468" y="4283888"/>
            <a:ext cx="1579419" cy="384081"/>
          </a:xfrm>
        </p:spPr>
        <p:txBody>
          <a:bodyPr/>
          <a:lstStyle/>
          <a:p>
            <a:r>
              <a:rPr lang="en-US" sz="2000" dirty="0">
                <a:hlinkClick r:id="rId2"/>
              </a:rPr>
              <a:t>LinkedIn</a:t>
            </a:r>
            <a:endParaRPr lang="en-US" sz="2000" dirty="0"/>
          </a:p>
        </p:txBody>
      </p:sp>
      <p:pic>
        <p:nvPicPr>
          <p:cNvPr id="8" name="Picture 7">
            <a:extLst>
              <a:ext uri="{FF2B5EF4-FFF2-40B4-BE49-F238E27FC236}">
                <a16:creationId xmlns:a16="http://schemas.microsoft.com/office/drawing/2014/main" id="{C9EE0777-6EE3-AF03-EB1E-33FA2B7569AB}"/>
              </a:ext>
            </a:extLst>
          </p:cNvPr>
          <p:cNvPicPr>
            <a:picLocks noChangeAspect="1"/>
          </p:cNvPicPr>
          <p:nvPr/>
        </p:nvPicPr>
        <p:blipFill>
          <a:blip r:embed="rId3"/>
          <a:stretch>
            <a:fillRect/>
          </a:stretch>
        </p:blipFill>
        <p:spPr>
          <a:xfrm>
            <a:off x="5195888" y="4283888"/>
            <a:ext cx="390178" cy="384081"/>
          </a:xfrm>
          <a:prstGeom prst="rect">
            <a:avLst/>
          </a:prstGeom>
        </p:spPr>
      </p:pic>
      <p:pic>
        <p:nvPicPr>
          <p:cNvPr id="11" name="Picture 10">
            <a:extLst>
              <a:ext uri="{FF2B5EF4-FFF2-40B4-BE49-F238E27FC236}">
                <a16:creationId xmlns:a16="http://schemas.microsoft.com/office/drawing/2014/main" id="{921591B2-D097-7E03-646B-895A660078E7}"/>
              </a:ext>
            </a:extLst>
          </p:cNvPr>
          <p:cNvPicPr>
            <a:picLocks noChangeAspect="1"/>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5163256" y="4826465"/>
            <a:ext cx="422810" cy="422810"/>
          </a:xfrm>
          <a:prstGeom prst="rect">
            <a:avLst/>
          </a:prstGeom>
        </p:spPr>
      </p:pic>
      <p:grpSp>
        <p:nvGrpSpPr>
          <p:cNvPr id="12" name="Google Shape;707;p50">
            <a:extLst>
              <a:ext uri="{FF2B5EF4-FFF2-40B4-BE49-F238E27FC236}">
                <a16:creationId xmlns:a16="http://schemas.microsoft.com/office/drawing/2014/main" id="{65C6F0D6-C7A3-4065-CAFA-38715682022F}"/>
              </a:ext>
            </a:extLst>
          </p:cNvPr>
          <p:cNvGrpSpPr/>
          <p:nvPr/>
        </p:nvGrpSpPr>
        <p:grpSpPr>
          <a:xfrm>
            <a:off x="5196072" y="5473300"/>
            <a:ext cx="389994" cy="273623"/>
            <a:chOff x="559275" y="1683950"/>
            <a:chExt cx="466500" cy="327300"/>
          </a:xfrm>
          <a:solidFill>
            <a:srgbClr val="FFC000"/>
          </a:solidFill>
        </p:grpSpPr>
        <p:sp>
          <p:nvSpPr>
            <p:cNvPr id="13" name="Google Shape;708;p50">
              <a:extLst>
                <a:ext uri="{FF2B5EF4-FFF2-40B4-BE49-F238E27FC236}">
                  <a16:creationId xmlns:a16="http://schemas.microsoft.com/office/drawing/2014/main" id="{B739C0DD-C82B-27B9-311E-293DE1285F9E}"/>
                </a:ext>
              </a:extLst>
            </p:cNvPr>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709;p50">
              <a:extLst>
                <a:ext uri="{FF2B5EF4-FFF2-40B4-BE49-F238E27FC236}">
                  <a16:creationId xmlns:a16="http://schemas.microsoft.com/office/drawing/2014/main" id="{9BD71FDF-25F5-BE8A-E5A4-17EA3B429693}"/>
                </a:ext>
              </a:extLst>
            </p:cNvPr>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15" name="Text Placeholder 4">
            <a:extLst>
              <a:ext uri="{FF2B5EF4-FFF2-40B4-BE49-F238E27FC236}">
                <a16:creationId xmlns:a16="http://schemas.microsoft.com/office/drawing/2014/main" id="{16E413F3-1893-A0E1-CF40-C704E938191D}"/>
              </a:ext>
            </a:extLst>
          </p:cNvPr>
          <p:cNvSpPr txBox="1">
            <a:spLocks/>
          </p:cNvSpPr>
          <p:nvPr/>
        </p:nvSpPr>
        <p:spPr>
          <a:xfrm>
            <a:off x="5667201" y="4819510"/>
            <a:ext cx="1579419" cy="3840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hlinkClick r:id="rId5"/>
              </a:rPr>
              <a:t>GitHub</a:t>
            </a:r>
            <a:endParaRPr lang="en-US" sz="2000" dirty="0"/>
          </a:p>
        </p:txBody>
      </p:sp>
      <p:sp>
        <p:nvSpPr>
          <p:cNvPr id="16" name="Text Placeholder 4">
            <a:extLst>
              <a:ext uri="{FF2B5EF4-FFF2-40B4-BE49-F238E27FC236}">
                <a16:creationId xmlns:a16="http://schemas.microsoft.com/office/drawing/2014/main" id="{C0367FE1-453C-FDB5-9E78-8E39B2E56B7A}"/>
              </a:ext>
            </a:extLst>
          </p:cNvPr>
          <p:cNvSpPr txBox="1">
            <a:spLocks/>
          </p:cNvSpPr>
          <p:nvPr/>
        </p:nvSpPr>
        <p:spPr>
          <a:xfrm>
            <a:off x="5586066" y="5411459"/>
            <a:ext cx="1579419" cy="3840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hlinkClick r:id="rId6"/>
              </a:rPr>
              <a:t>Email</a:t>
            </a:r>
            <a:endParaRPr lang="en-US" sz="2000" dirty="0"/>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Objective</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noAutofit/>
          </a:bodyPr>
          <a:lstStyle/>
          <a:p>
            <a:r>
              <a:rPr lang="en-US" sz="1600" dirty="0" err="1"/>
              <a:t>ClimateWins</a:t>
            </a:r>
            <a:r>
              <a:rPr lang="en-US" sz="1600" dirty="0"/>
              <a:t> is a non-profit organization and interested in using machine learning to help predict the consequences of climate change around Europe and, potentially, the world.   </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a:bodyPr>
          <a:lstStyle/>
          <a:p>
            <a:r>
              <a:rPr lang="en-US" dirty="0"/>
              <a:t>The objective of this project is to master machine learning techniques and identify the best resources for predicting climate change.</a:t>
            </a:r>
          </a:p>
          <a:p>
            <a:r>
              <a:rPr lang="en-US" dirty="0"/>
              <a:t>In the first stage of the project, we have to determine which areas can use machine learning, then train machine learning using the data with included answers (supervised learning) and finally identify the best model to start making predictions.</a:t>
            </a:r>
          </a:p>
          <a:p>
            <a:endParaRPr lang="en-US" dirty="0"/>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err="1"/>
              <a:t>ClimateWins</a:t>
            </a:r>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r>
              <a:rPr lang="en-US" dirty="0"/>
              <a:t>2</a:t>
            </a:r>
          </a:p>
        </p:txBody>
      </p:sp>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t>Hypothesis</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sz="1600" dirty="0" err="1"/>
              <a:t>ClimateWins</a:t>
            </a:r>
            <a:r>
              <a:rPr lang="en-US" sz="1600" dirty="0"/>
              <a:t> concerns with the extreme weather events in the past 10 to 20 years. We believe that weather extremes can be predicted by using advance machine leaning tools.    </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2060239"/>
            <a:ext cx="4707842" cy="914609"/>
          </a:xfrm>
        </p:spPr>
        <p:txBody>
          <a:bodyPr>
            <a:normAutofit lnSpcReduction="10000"/>
          </a:bodyPr>
          <a:lstStyle/>
          <a:p>
            <a:pPr marL="0" indent="0">
              <a:lnSpc>
                <a:spcPct val="100000"/>
              </a:lnSpc>
              <a:spcBef>
                <a:spcPts val="1000"/>
              </a:spcBef>
              <a:buNone/>
            </a:pPr>
            <a:r>
              <a:rPr lang="en-US" dirty="0">
                <a:solidFill>
                  <a:schemeClr val="bg2"/>
                </a:solidFill>
              </a:rPr>
              <a:t>Can machine learning be used to predict whether weather conditions will be favorable on</a:t>
            </a:r>
            <a:br>
              <a:rPr lang="en-US" dirty="0">
                <a:solidFill>
                  <a:schemeClr val="bg2"/>
                </a:solidFill>
              </a:rPr>
            </a:br>
            <a:r>
              <a:rPr lang="en-US" dirty="0">
                <a:solidFill>
                  <a:schemeClr val="bg2"/>
                </a:solidFill>
              </a:rPr>
              <a:t>a certain day? If so, it could also be possible to predict danger. </a:t>
            </a:r>
            <a:br>
              <a:rPr lang="en-US" dirty="0">
                <a:solidFill>
                  <a:schemeClr val="bg2"/>
                </a:solidFill>
              </a:rPr>
            </a:br>
            <a:endParaRPr lang="en-US" dirty="0">
              <a:solidFill>
                <a:schemeClr val="bg2"/>
              </a:solidFill>
            </a:endParaRP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err="1"/>
              <a:t>ClimateWins</a:t>
            </a:r>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Data Set</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1834195"/>
            <a:ext cx="4183650" cy="454353"/>
          </a:xfrm>
        </p:spPr>
        <p:txBody>
          <a:bodyPr/>
          <a:lstStyle/>
          <a:p>
            <a:r>
              <a:rPr lang="en-US" sz="2400" dirty="0"/>
              <a:t>Where the data came from </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159649" y="2398301"/>
            <a:ext cx="4365625" cy="3046535"/>
          </a:xfrm>
        </p:spPr>
        <p:txBody>
          <a:bodyPr>
            <a:normAutofit/>
          </a:bodyPr>
          <a:lstStyle/>
          <a:p>
            <a:r>
              <a:rPr lang="en-US" sz="1600" dirty="0"/>
              <a:t>Data set based on weather observations from 18 weather stations across Europe, which contain data ranging from the late 1960 to 2022. </a:t>
            </a:r>
          </a:p>
          <a:p>
            <a:r>
              <a:rPr lang="en-US" sz="1600" dirty="0"/>
              <a:t>Recordings exist for almost every day with values such as temperature, wind speed, snow, global radiation, and more.</a:t>
            </a:r>
          </a:p>
          <a:p>
            <a:r>
              <a:rPr lang="en-US" sz="1600" dirty="0"/>
              <a:t>Data is collected by the European Climate Assessment &amp; Data Set project. </a:t>
            </a:r>
          </a:p>
          <a:p>
            <a:r>
              <a:rPr lang="en-US" sz="1600" dirty="0">
                <a:hlinkClick r:id="rId2"/>
              </a:rPr>
              <a:t>Weather dataset</a:t>
            </a:r>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27121" y="1883192"/>
            <a:ext cx="4183650" cy="454353"/>
          </a:xfrm>
        </p:spPr>
        <p:txBody>
          <a:bodyPr/>
          <a:lstStyle/>
          <a:p>
            <a:r>
              <a:rPr lang="en-US" sz="2400" dirty="0"/>
              <a:t>Data Bias</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095999" y="2337545"/>
            <a:ext cx="5184775" cy="3539180"/>
          </a:xfrm>
        </p:spPr>
        <p:txBody>
          <a:bodyPr>
            <a:normAutofit fontScale="25000" lnSpcReduction="20000"/>
          </a:bodyPr>
          <a:lstStyle/>
          <a:p>
            <a:pPr marL="0" marR="0" algn="just">
              <a:lnSpc>
                <a:spcPct val="107000"/>
              </a:lnSpc>
              <a:spcBef>
                <a:spcPts val="0"/>
              </a:spcBef>
              <a:spcAft>
                <a:spcPts val="600"/>
              </a:spcAft>
            </a:pPr>
            <a:r>
              <a:rPr lang="en-US" sz="6400" dirty="0"/>
              <a:t>Collection biases:</a:t>
            </a:r>
          </a:p>
          <a:p>
            <a:pPr marL="342900" marR="0" lvl="0" indent="-342900" algn="just">
              <a:lnSpc>
                <a:spcPct val="107000"/>
              </a:lnSpc>
              <a:spcBef>
                <a:spcPts val="0"/>
              </a:spcBef>
              <a:spcAft>
                <a:spcPts val="600"/>
              </a:spcAft>
              <a:buFont typeface="Calibri" panose="020F0502020204030204" pitchFamily="34" charset="0"/>
              <a:buChar char="-"/>
            </a:pPr>
            <a:r>
              <a:rPr lang="en-US" sz="6400" dirty="0"/>
              <a:t>Different countries estimate daily average temperatures using different methods and formulas</a:t>
            </a:r>
            <a:r>
              <a:rPr lang="en-US" sz="6400" dirty="0">
                <a:effectLst/>
                <a:ea typeface="Calibri" panose="020F0502020204030204" pitchFamily="34" charset="0"/>
                <a:cs typeface="Calibri" panose="020F0502020204030204" pitchFamily="34" charset="0"/>
              </a:rPr>
              <a:t>.</a:t>
            </a:r>
            <a:endParaRPr lang="en-US" sz="6400" dirty="0">
              <a:effectLst/>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600"/>
              </a:spcAft>
              <a:buFont typeface="Calibri" panose="020F0502020204030204" pitchFamily="34" charset="0"/>
              <a:buChar char="-"/>
            </a:pPr>
            <a:r>
              <a:rPr lang="en-US" sz="6400" dirty="0"/>
              <a:t>The time intervals for observing differ.</a:t>
            </a:r>
          </a:p>
          <a:p>
            <a:pPr marL="342900" marR="0" lvl="0" indent="-342900" algn="just">
              <a:lnSpc>
                <a:spcPct val="107000"/>
              </a:lnSpc>
              <a:spcBef>
                <a:spcPts val="0"/>
              </a:spcBef>
              <a:spcAft>
                <a:spcPts val="600"/>
              </a:spcAft>
              <a:buFont typeface="Calibri" panose="020F0502020204030204" pitchFamily="34" charset="0"/>
              <a:buChar char="-"/>
            </a:pPr>
            <a:r>
              <a:rPr lang="en-US" sz="6400" dirty="0"/>
              <a:t>The most recent time series are updated automatically from synoptical messages without proper validation</a:t>
            </a:r>
            <a:r>
              <a:rPr lang="en-US" sz="6400" dirty="0">
                <a:effectLst/>
                <a:ea typeface="Calibri" panose="020F0502020204030204" pitchFamily="34" charset="0"/>
                <a:cs typeface="Calibri" panose="020F0502020204030204" pitchFamily="34" charset="0"/>
              </a:rPr>
              <a:t>.</a:t>
            </a:r>
            <a:endParaRPr lang="en-US" sz="6400" dirty="0">
              <a:effectLst/>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600"/>
              </a:spcAft>
              <a:buFont typeface="Calibri" panose="020F0502020204030204" pitchFamily="34" charset="0"/>
              <a:buChar char="-"/>
            </a:pPr>
            <a:r>
              <a:rPr lang="en-US" sz="6400" dirty="0"/>
              <a:t>The most recent data may be provided by not the same weather station rather by the nearby station to fill in a gap in daily data.</a:t>
            </a:r>
          </a:p>
          <a:p>
            <a:pPr marL="0" algn="just">
              <a:lnSpc>
                <a:spcPct val="107000"/>
              </a:lnSpc>
              <a:spcBef>
                <a:spcPts val="0"/>
              </a:spcBef>
              <a:spcAft>
                <a:spcPts val="600"/>
              </a:spcAft>
            </a:pPr>
            <a:r>
              <a:rPr lang="en-US" sz="6400" dirty="0"/>
              <a:t>Sample and exclusion biases: The data includes observations from 18 stations out of more than 23 </a:t>
            </a:r>
            <a:r>
              <a:rPr lang="en-US" sz="6400" dirty="0" err="1"/>
              <a:t>ths</a:t>
            </a:r>
            <a:r>
              <a:rPr lang="en-US" sz="6400" dirty="0"/>
              <a:t> meteorological stations throughout Europe and the Mediterranean.</a:t>
            </a:r>
          </a:p>
          <a:p>
            <a:pPr marL="0" lvl="0" algn="just">
              <a:lnSpc>
                <a:spcPct val="107000"/>
              </a:lnSpc>
              <a:spcBef>
                <a:spcPts val="0"/>
              </a:spcBef>
              <a:spcAft>
                <a:spcPts val="600"/>
              </a:spcAft>
            </a:pPr>
            <a:endParaRPr lang="en-US" sz="1800" kern="100" dirty="0">
              <a:latin typeface="Calibri" panose="020F0502020204030204" pitchFamily="34" charset="0"/>
              <a:ea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err="1"/>
              <a:t>ClimateWins</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5</a:t>
            </a:fld>
            <a:endParaRPr lang="en-US"/>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a:xfrm>
            <a:off x="838200" y="6118484"/>
            <a:ext cx="3398763" cy="365125"/>
          </a:xfrm>
        </p:spPr>
        <p:txBody>
          <a:bodyPr anchor="ctr">
            <a:normAutofit/>
          </a:bodyPr>
          <a:lstStyle/>
          <a:p>
            <a:pPr>
              <a:spcAft>
                <a:spcPts val="600"/>
              </a:spcAft>
            </a:pPr>
            <a:r>
              <a:rPr lang="en-US" dirty="0" err="1"/>
              <a:t>ClimateWins</a:t>
            </a:r>
            <a:endParaRPr lang="en-US"/>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365125"/>
            <a:ext cx="10515600" cy="1325563"/>
          </a:xfrm>
        </p:spPr>
        <p:txBody>
          <a:bodyPr anchor="ctr">
            <a:normAutofit/>
          </a:bodyPr>
          <a:lstStyle/>
          <a:p>
            <a:r>
              <a:rPr lang="en-US" dirty="0"/>
              <a:t>Machine Learning Optimization </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839788" y="1840863"/>
            <a:ext cx="5157787" cy="664211"/>
          </a:xfrm>
        </p:spPr>
        <p:txBody>
          <a:bodyPr anchor="b">
            <a:normAutofit/>
          </a:bodyPr>
          <a:lstStyle/>
          <a:p>
            <a:r>
              <a:rPr lang="en-US" dirty="0"/>
              <a:t>Why is optimization important?</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sz="half" idx="2"/>
          </p:nvPr>
        </p:nvSpPr>
        <p:spPr>
          <a:xfrm>
            <a:off x="839788" y="2505075"/>
            <a:ext cx="5157787" cy="3684588"/>
          </a:xfrm>
        </p:spPr>
        <p:txBody>
          <a:bodyPr>
            <a:normAutofit/>
          </a:bodyPr>
          <a:lstStyle/>
          <a:p>
            <a:pPr marL="0">
              <a:spcBef>
                <a:spcPts val="0"/>
              </a:spcBef>
              <a:spcAft>
                <a:spcPts val="600"/>
              </a:spcAft>
            </a:pPr>
            <a:r>
              <a:rPr lang="en-US" sz="1600" kern="100" dirty="0">
                <a:effectLst/>
              </a:rPr>
              <a:t>The principal goal of machine learning is to create a model that performs well and gives accurate predictions in a particular set of cases. In order to achieve that, we need machine learning optimization.</a:t>
            </a:r>
          </a:p>
          <a:p>
            <a:pPr marL="0">
              <a:spcBef>
                <a:spcPts val="0"/>
              </a:spcBef>
              <a:spcAft>
                <a:spcPts val="600"/>
              </a:spcAft>
            </a:pPr>
            <a:r>
              <a:rPr lang="en-US" sz="1600" kern="100" dirty="0">
                <a:effectLst/>
              </a:rPr>
              <a:t>Machine learning optimization is the process of adjusting hyperparameters in order to minimize the cost function. </a:t>
            </a:r>
          </a:p>
          <a:p>
            <a:pPr marL="0">
              <a:spcBef>
                <a:spcPts val="0"/>
              </a:spcBef>
              <a:spcAft>
                <a:spcPts val="600"/>
              </a:spcAft>
            </a:pPr>
            <a:r>
              <a:rPr lang="en-US" sz="1600" kern="100" dirty="0">
                <a:effectLst/>
              </a:rPr>
              <a:t>It is important to minimize the cost function because it describes the discrepancy between the true value of the estimated parameter and what the model has predicted.</a:t>
            </a:r>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sz="quarter" idx="3"/>
          </p:nvPr>
        </p:nvSpPr>
        <p:spPr>
          <a:xfrm>
            <a:off x="6172200" y="1840863"/>
            <a:ext cx="5183188" cy="664212"/>
          </a:xfrm>
        </p:spPr>
        <p:txBody>
          <a:bodyPr anchor="b">
            <a:normAutofit/>
          </a:bodyPr>
          <a:lstStyle/>
          <a:p>
            <a:r>
              <a:rPr lang="en-US" dirty="0"/>
              <a:t>Gradient Descent</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sz="quarter" idx="4"/>
          </p:nvPr>
        </p:nvSpPr>
        <p:spPr>
          <a:xfrm>
            <a:off x="6172200" y="2505075"/>
            <a:ext cx="5183188" cy="3684588"/>
          </a:xfrm>
        </p:spPr>
        <p:txBody>
          <a:bodyPr>
            <a:normAutofit/>
          </a:bodyPr>
          <a:lstStyle/>
          <a:p>
            <a:r>
              <a:rPr lang="en-US" sz="1600" kern="100" dirty="0">
                <a:effectLst/>
                <a:ea typeface="Calibri" panose="020F0502020204030204" pitchFamily="34" charset="0"/>
                <a:cs typeface="Calibri" panose="020F0502020204030204" pitchFamily="34" charset="0"/>
              </a:rPr>
              <a:t>Gradient descent is the most common algorithm for model optimization for minimizing the error. The goal is to minimize the cost function because it means we get the smallest possible error and improve the accuracy of the model.</a:t>
            </a:r>
            <a:endParaRPr lang="en-US" sz="1600" kern="100" dirty="0">
              <a:effectLst/>
            </a:endParaRPr>
          </a:p>
          <a:p>
            <a:r>
              <a:rPr lang="en-US" sz="1600" kern="100" dirty="0">
                <a:effectLst/>
                <a:ea typeface="Calibri" panose="020F0502020204030204" pitchFamily="34" charset="0"/>
              </a:rPr>
              <a:t>Running the data through gradient descent, we operate four main parameters: the number of iterations, step size, theta0 and theta1. We can reduce the loss by adjusting these parameters and our goal it to get as close as possible to zero losses. Let’s look at the output on the next slide.</a:t>
            </a:r>
            <a:endParaRPr lang="en-US" sz="1600" dirty="0"/>
          </a:p>
        </p:txBody>
      </p:sp>
    </p:spTree>
    <p:extLst>
      <p:ext uri="{BB962C8B-B14F-4D97-AF65-F5344CB8AC3E}">
        <p14:creationId xmlns:p14="http://schemas.microsoft.com/office/powerpoint/2010/main" val="130209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1">
            <a:extLst>
              <a:ext uri="{FF2B5EF4-FFF2-40B4-BE49-F238E27FC236}">
                <a16:creationId xmlns:a16="http://schemas.microsoft.com/office/drawing/2014/main" id="{51B3FE5F-ECB9-33FA-BAA3-144BE73552CB}"/>
              </a:ext>
            </a:extLst>
          </p:cNvPr>
          <p:cNvSpPr>
            <a:spLocks noGrp="1"/>
          </p:cNvSpPr>
          <p:nvPr>
            <p:ph type="sldNum" sz="quarter" idx="10"/>
          </p:nvPr>
        </p:nvSpPr>
        <p:spPr>
          <a:xfrm>
            <a:off x="5821279" y="6118484"/>
            <a:ext cx="549442" cy="365125"/>
          </a:xfrm>
        </p:spPr>
        <p:txBody>
          <a:bodyPr/>
          <a:lstStyle/>
          <a:p>
            <a:pPr>
              <a:spcAft>
                <a:spcPts val="600"/>
              </a:spcAft>
            </a:pPr>
            <a:fld id="{D495E168-DA5E-4888-8D8A-92B118324C14}" type="slidenum">
              <a:rPr lang="en-US" noProof="0" smtClean="0"/>
              <a:pPr>
                <a:spcAft>
                  <a:spcPts val="600"/>
                </a:spcAft>
              </a:pPr>
              <a:t>6</a:t>
            </a:fld>
            <a:endParaRPr lang="en-US" noProof="0"/>
          </a:p>
        </p:txBody>
      </p:sp>
      <p:sp>
        <p:nvSpPr>
          <p:cNvPr id="38" name="Footer Placeholder 2">
            <a:extLst>
              <a:ext uri="{FF2B5EF4-FFF2-40B4-BE49-F238E27FC236}">
                <a16:creationId xmlns:a16="http://schemas.microsoft.com/office/drawing/2014/main" id="{8DB1EEBD-433A-796C-7AD9-97D828FE2078}"/>
              </a:ext>
            </a:extLst>
          </p:cNvPr>
          <p:cNvSpPr>
            <a:spLocks noGrp="1"/>
          </p:cNvSpPr>
          <p:nvPr>
            <p:ph type="ftr" sz="quarter" idx="12"/>
          </p:nvPr>
        </p:nvSpPr>
        <p:spPr>
          <a:xfrm>
            <a:off x="838200" y="6118484"/>
            <a:ext cx="3398763" cy="365125"/>
          </a:xfrm>
        </p:spPr>
        <p:txBody>
          <a:bodyPr/>
          <a:lstStyle/>
          <a:p>
            <a:pPr>
              <a:spcAft>
                <a:spcPts val="600"/>
              </a:spcAft>
            </a:pPr>
            <a:r>
              <a:rPr lang="en-US" noProof="0" dirty="0" err="1"/>
              <a:t>ClimateWins</a:t>
            </a:r>
            <a:endParaRPr lang="en-US" noProof="0" dirty="0"/>
          </a:p>
        </p:txBody>
      </p:sp>
      <p:sp>
        <p:nvSpPr>
          <p:cNvPr id="31" name="Title 3">
            <a:extLst>
              <a:ext uri="{FF2B5EF4-FFF2-40B4-BE49-F238E27FC236}">
                <a16:creationId xmlns:a16="http://schemas.microsoft.com/office/drawing/2014/main" id="{6DA1873A-D68F-E2CE-FF44-5D95104A4AC4}"/>
              </a:ext>
            </a:extLst>
          </p:cNvPr>
          <p:cNvSpPr>
            <a:spLocks noGrp="1"/>
          </p:cNvSpPr>
          <p:nvPr>
            <p:ph type="title"/>
          </p:nvPr>
        </p:nvSpPr>
        <p:spPr>
          <a:xfrm>
            <a:off x="838200" y="365125"/>
            <a:ext cx="10515600" cy="542925"/>
          </a:xfrm>
        </p:spPr>
        <p:txBody>
          <a:bodyPr anchor="ctr">
            <a:normAutofit/>
          </a:bodyPr>
          <a:lstStyle/>
          <a:p>
            <a:r>
              <a:rPr lang="en-US" dirty="0" err="1"/>
              <a:t>Gradiant</a:t>
            </a:r>
            <a:r>
              <a:rPr lang="en-US" dirty="0"/>
              <a:t> Descent</a:t>
            </a:r>
          </a:p>
        </p:txBody>
      </p:sp>
      <p:sp>
        <p:nvSpPr>
          <p:cNvPr id="40" name="Text Placeholder 4">
            <a:extLst>
              <a:ext uri="{FF2B5EF4-FFF2-40B4-BE49-F238E27FC236}">
                <a16:creationId xmlns:a16="http://schemas.microsoft.com/office/drawing/2014/main" id="{5F54DA2A-1DF2-441A-D1CB-56CC5013A848}"/>
              </a:ext>
            </a:extLst>
          </p:cNvPr>
          <p:cNvSpPr>
            <a:spLocks noGrp="1"/>
          </p:cNvSpPr>
          <p:nvPr>
            <p:ph type="body" idx="1"/>
          </p:nvPr>
        </p:nvSpPr>
        <p:spPr>
          <a:xfrm>
            <a:off x="938213" y="979946"/>
            <a:ext cx="6352048" cy="653246"/>
          </a:xfrm>
        </p:spPr>
        <p:txBody>
          <a:bodyPr>
            <a:noAutofit/>
          </a:bodyPr>
          <a:lstStyle/>
          <a:p>
            <a:r>
              <a:rPr lang="en-US" sz="1600" dirty="0"/>
              <a:t>Initial parameters: </a:t>
            </a:r>
          </a:p>
          <a:p>
            <a:r>
              <a:rPr lang="en-US" sz="1600" kern="100" dirty="0">
                <a:effectLst/>
                <a:ea typeface="Calibri" panose="020F0502020204030204" pitchFamily="34" charset="0"/>
                <a:cs typeface="Calibri" panose="020F0502020204030204" pitchFamily="34" charset="0"/>
              </a:rPr>
              <a:t>Iterations=100, step size=0.01, theta0=1, theta1=1</a:t>
            </a:r>
            <a:endParaRPr lang="en-US" sz="1600" dirty="0"/>
          </a:p>
        </p:txBody>
      </p:sp>
      <p:sp>
        <p:nvSpPr>
          <p:cNvPr id="44" name="Content Placeholder 7">
            <a:extLst>
              <a:ext uri="{FF2B5EF4-FFF2-40B4-BE49-F238E27FC236}">
                <a16:creationId xmlns:a16="http://schemas.microsoft.com/office/drawing/2014/main" id="{CA1F7003-DC0A-3ED9-D875-EE978A5C0D49}"/>
              </a:ext>
            </a:extLst>
          </p:cNvPr>
          <p:cNvSpPr>
            <a:spLocks noGrp="1"/>
          </p:cNvSpPr>
          <p:nvPr>
            <p:ph sz="quarter" idx="4"/>
          </p:nvPr>
        </p:nvSpPr>
        <p:spPr>
          <a:xfrm>
            <a:off x="7981122" y="1091587"/>
            <a:ext cx="3272665" cy="4859981"/>
          </a:xfrm>
        </p:spPr>
        <p:txBody>
          <a:bodyPr/>
          <a:lstStyle/>
          <a:p>
            <a:endParaRPr lang="en-US" dirty="0"/>
          </a:p>
        </p:txBody>
      </p:sp>
      <p:sp>
        <p:nvSpPr>
          <p:cNvPr id="27" name="Slide Number Placeholder 1">
            <a:extLst>
              <a:ext uri="{FF2B5EF4-FFF2-40B4-BE49-F238E27FC236}">
                <a16:creationId xmlns:a16="http://schemas.microsoft.com/office/drawing/2014/main" id="{F7B75206-4536-97B7-7250-9E4BAA6CEA40}"/>
              </a:ext>
            </a:extLst>
          </p:cNvPr>
          <p:cNvSpPr>
            <a:spLocks/>
          </p:cNvSpPr>
          <p:nvPr/>
        </p:nvSpPr>
        <p:spPr>
          <a:xfrm>
            <a:off x="3649581" y="5678007"/>
            <a:ext cx="309812" cy="205882"/>
          </a:xfrm>
          <a:prstGeom prst="rect">
            <a:avLst/>
          </a:prstGeom>
        </p:spPr>
        <p:txBody>
          <a:bodyPr/>
          <a:lstStyle/>
          <a:p>
            <a:pPr defTabSz="512064">
              <a:spcAft>
                <a:spcPts val="336"/>
              </a:spcAft>
            </a:pPr>
            <a:fld id="{D495E168-DA5E-4888-8D8A-92B118324C14}" type="slidenum">
              <a:rPr lang="en-US" sz="1008" kern="1200">
                <a:solidFill>
                  <a:schemeClr val="tx1"/>
                </a:solidFill>
                <a:latin typeface="+mn-lt"/>
                <a:ea typeface="+mn-ea"/>
                <a:cs typeface="+mn-cs"/>
              </a:rPr>
              <a:pPr defTabSz="512064">
                <a:spcAft>
                  <a:spcPts val="336"/>
                </a:spcAft>
              </a:pPr>
              <a:t>6</a:t>
            </a:fld>
            <a:endParaRPr lang="en-US" noProof="0"/>
          </a:p>
        </p:txBody>
      </p:sp>
      <p:sp>
        <p:nvSpPr>
          <p:cNvPr id="2" name="Slide Number Placeholder 1">
            <a:extLst>
              <a:ext uri="{FF2B5EF4-FFF2-40B4-BE49-F238E27FC236}">
                <a16:creationId xmlns:a16="http://schemas.microsoft.com/office/drawing/2014/main" id="{BB934A4D-0744-FEEF-2884-C85B9FFC089C}"/>
              </a:ext>
            </a:extLst>
          </p:cNvPr>
          <p:cNvSpPr>
            <a:spLocks/>
          </p:cNvSpPr>
          <p:nvPr/>
        </p:nvSpPr>
        <p:spPr>
          <a:xfrm>
            <a:off x="5257354" y="4911529"/>
            <a:ext cx="155458" cy="103308"/>
          </a:xfrm>
          <a:prstGeom prst="rect">
            <a:avLst/>
          </a:prstGeom>
        </p:spPr>
        <p:txBody>
          <a:bodyPr anchor="ctr">
            <a:normAutofit fontScale="92500" lnSpcReduction="20000"/>
          </a:bodyPr>
          <a:lstStyle/>
          <a:p>
            <a:pPr defTabSz="256032">
              <a:lnSpc>
                <a:spcPct val="90000"/>
              </a:lnSpc>
              <a:spcAft>
                <a:spcPts val="168"/>
              </a:spcAft>
            </a:pPr>
            <a:fld id="{D495E168-DA5E-4888-8D8A-92B118324C14}" type="slidenum">
              <a:rPr lang="en-US" sz="100" kern="1200">
                <a:solidFill>
                  <a:schemeClr val="tx1"/>
                </a:solidFill>
                <a:latin typeface="+mn-lt"/>
                <a:ea typeface="+mn-ea"/>
                <a:cs typeface="+mn-cs"/>
              </a:rPr>
              <a:pPr defTabSz="256032">
                <a:lnSpc>
                  <a:spcPct val="90000"/>
                </a:lnSpc>
                <a:spcAft>
                  <a:spcPts val="168"/>
                </a:spcAft>
              </a:pPr>
              <a:t>6</a:t>
            </a:fld>
            <a:endParaRPr lang="en-US" sz="100" noProof="0"/>
          </a:p>
        </p:txBody>
      </p:sp>
      <p:sp>
        <p:nvSpPr>
          <p:cNvPr id="3" name="Footer Placeholder 2">
            <a:extLst>
              <a:ext uri="{FF2B5EF4-FFF2-40B4-BE49-F238E27FC236}">
                <a16:creationId xmlns:a16="http://schemas.microsoft.com/office/drawing/2014/main" id="{25CBCB7C-D6C7-38F5-EE24-2DFB2A8D8CC7}"/>
              </a:ext>
            </a:extLst>
          </p:cNvPr>
          <p:cNvSpPr>
            <a:spLocks/>
          </p:cNvSpPr>
          <p:nvPr/>
        </p:nvSpPr>
        <p:spPr>
          <a:xfrm>
            <a:off x="3847453" y="4911529"/>
            <a:ext cx="961638" cy="103308"/>
          </a:xfrm>
          <a:prstGeom prst="rect">
            <a:avLst/>
          </a:prstGeom>
        </p:spPr>
        <p:txBody>
          <a:bodyPr anchor="ctr">
            <a:normAutofit fontScale="92500" lnSpcReduction="20000"/>
          </a:bodyPr>
          <a:lstStyle/>
          <a:p>
            <a:pPr defTabSz="256032">
              <a:lnSpc>
                <a:spcPct val="90000"/>
              </a:lnSpc>
              <a:spcAft>
                <a:spcPts val="168"/>
              </a:spcAft>
            </a:pPr>
            <a:r>
              <a:rPr lang="en-US" sz="100" kern="1200">
                <a:solidFill>
                  <a:schemeClr val="tx1"/>
                </a:solidFill>
                <a:latin typeface="+mn-lt"/>
                <a:ea typeface="+mn-ea"/>
                <a:cs typeface="+mn-cs"/>
              </a:rPr>
              <a:t>ADD A FOOTER</a:t>
            </a:r>
            <a:endParaRPr lang="en-US" sz="100" noProof="0"/>
          </a:p>
        </p:txBody>
      </p:sp>
      <p:pic>
        <p:nvPicPr>
          <p:cNvPr id="8" name="Picture 7">
            <a:extLst>
              <a:ext uri="{FF2B5EF4-FFF2-40B4-BE49-F238E27FC236}">
                <a16:creationId xmlns:a16="http://schemas.microsoft.com/office/drawing/2014/main" id="{C852FC46-4F5C-9FC4-B075-315DDA9D497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8071126" y="1090432"/>
            <a:ext cx="3070639" cy="2484480"/>
          </a:xfrm>
          <a:prstGeom prst="rect">
            <a:avLst/>
          </a:prstGeom>
          <a:noFill/>
        </p:spPr>
      </p:pic>
      <p:sp>
        <p:nvSpPr>
          <p:cNvPr id="11" name="Text Placeholder 6">
            <a:extLst>
              <a:ext uri="{FF2B5EF4-FFF2-40B4-BE49-F238E27FC236}">
                <a16:creationId xmlns:a16="http://schemas.microsoft.com/office/drawing/2014/main" id="{D2DF0007-1C94-DE9E-F299-35F42C1E4719}"/>
              </a:ext>
            </a:extLst>
          </p:cNvPr>
          <p:cNvSpPr txBox="1">
            <a:spLocks/>
          </p:cNvSpPr>
          <p:nvPr/>
        </p:nvSpPr>
        <p:spPr>
          <a:xfrm>
            <a:off x="937374" y="1867787"/>
            <a:ext cx="4687074" cy="35417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7">
            <a:extLst>
              <a:ext uri="{FF2B5EF4-FFF2-40B4-BE49-F238E27FC236}">
                <a16:creationId xmlns:a16="http://schemas.microsoft.com/office/drawing/2014/main" id="{BCDF65DB-C9FA-50FF-4060-337C6D12CC41}"/>
              </a:ext>
            </a:extLst>
          </p:cNvPr>
          <p:cNvSpPr>
            <a:spLocks noGrp="1"/>
          </p:cNvSpPr>
          <p:nvPr>
            <p:ph sz="half" idx="2"/>
          </p:nvPr>
        </p:nvSpPr>
        <p:spPr>
          <a:xfrm>
            <a:off x="938212" y="1854562"/>
            <a:ext cx="6352049" cy="3947722"/>
          </a:xfrm>
        </p:spPr>
        <p:txBody>
          <a:bodyPr>
            <a:normAutofit/>
          </a:bodyPr>
          <a:lstStyle/>
          <a:p>
            <a:pPr marL="0" marR="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a typeface="Calibri" panose="020F0502020204030204" pitchFamily="34" charset="0"/>
              <a:cs typeface="Calibri" panose="020F0502020204030204" pitchFamily="34" charset="0"/>
            </a:endParaRPr>
          </a:p>
          <a:p>
            <a:pPr marL="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indent="0">
              <a:lnSpc>
                <a:spcPct val="100000"/>
              </a:lnSpc>
              <a:spcBef>
                <a:spcPts val="0"/>
              </a:spcBef>
              <a:buNone/>
            </a:pPr>
            <a:endParaRPr lang="en-US" sz="1600" kern="100" dirty="0">
              <a:ea typeface="Calibri" panose="020F0502020204030204" pitchFamily="34" charset="0"/>
              <a:cs typeface="Calibri" panose="020F0502020204030204" pitchFamily="34" charset="0"/>
            </a:endParaRPr>
          </a:p>
          <a:p>
            <a:pPr marL="0" indent="0">
              <a:lnSpc>
                <a:spcPct val="100000"/>
              </a:lnSpc>
              <a:spcBef>
                <a:spcPts val="0"/>
              </a:spcBef>
              <a:buNone/>
            </a:pPr>
            <a:r>
              <a:rPr lang="en-US" sz="1600" kern="100" dirty="0">
                <a:ea typeface="Calibri" panose="020F0502020204030204" pitchFamily="34" charset="0"/>
                <a:cs typeface="Calibri" panose="020F0502020204030204" pitchFamily="34" charset="0"/>
              </a:rPr>
              <a:t>The loss function graph shows that we have achieved the minimum losses for 60 iterations. So we can reduce the number of iterations and save </a:t>
            </a:r>
            <a:r>
              <a:rPr lang="en-US" sz="1600" kern="100" dirty="0">
                <a:effectLst/>
                <a:ea typeface="Calibri" panose="020F0502020204030204" pitchFamily="34" charset="0"/>
                <a:cs typeface="Calibri" panose="020F0502020204030204" pitchFamily="34" charset="0"/>
              </a:rPr>
              <a:t>the time for running the algorithm which can be crucial with large data sets. </a:t>
            </a:r>
          </a:p>
          <a:p>
            <a:pPr marL="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indent="0">
              <a:lnSpc>
                <a:spcPct val="100000"/>
              </a:lnSpc>
              <a:spcBef>
                <a:spcPts val="0"/>
              </a:spcBef>
              <a:buNone/>
            </a:pPr>
            <a:r>
              <a:rPr lang="en-US" sz="1600" kern="100" dirty="0">
                <a:ea typeface="Calibri" panose="020F0502020204030204" pitchFamily="34" charset="0"/>
                <a:cs typeface="Calibri" panose="020F0502020204030204" pitchFamily="34" charset="0"/>
              </a:rPr>
              <a:t>3-D vitalization displays Z – Loss function. X-Theta0, Y-Theta1</a:t>
            </a:r>
          </a:p>
          <a:p>
            <a:pPr marL="0" marR="0" indent="0">
              <a:lnSpc>
                <a:spcPct val="100000"/>
              </a:lnSpc>
              <a:spcBef>
                <a:spcPts val="0"/>
              </a:spcBef>
              <a:spcAft>
                <a:spcPts val="0"/>
              </a:spcAft>
              <a:buNone/>
            </a:pPr>
            <a:r>
              <a:rPr lang="en-US" sz="1600" kern="100" dirty="0">
                <a:ea typeface="Calibri" panose="020F0502020204030204" pitchFamily="34" charset="0"/>
                <a:cs typeface="Calibri" panose="020F0502020204030204" pitchFamily="34" charset="0"/>
              </a:rPr>
              <a:t>We can determine that when the loses takes toward the minimum Z=0.54, theta0 and theta1 are X=-0.065, Y=0.310.  On the next step we ran the gradient descent with adjusted initial parameters.</a:t>
            </a:r>
          </a:p>
          <a:p>
            <a:pPr marL="0" indent="0">
              <a:lnSpc>
                <a:spcPct val="100000"/>
              </a:lnSpc>
              <a:spcBef>
                <a:spcPts val="0"/>
              </a:spcBef>
              <a:buNone/>
            </a:pPr>
            <a:endParaRPr lang="en-US" sz="1600" kern="100" dirty="0">
              <a:effectLst/>
              <a:ea typeface="Calibri" panose="020F0502020204030204" pitchFamily="34" charset="0"/>
              <a:cs typeface="Arial" panose="020B0604020202020204" pitchFamily="34" charset="0"/>
            </a:endParaRPr>
          </a:p>
          <a:p>
            <a:pPr marL="0" marR="0" indent="0">
              <a:lnSpc>
                <a:spcPct val="100000"/>
              </a:lnSpc>
              <a:spcBef>
                <a:spcPts val="0"/>
              </a:spcBef>
              <a:buNone/>
            </a:pPr>
            <a:endParaRPr lang="en-US" sz="1600" kern="100" dirty="0">
              <a:effectLst/>
              <a:ea typeface="Calibri" panose="020F0502020204030204" pitchFamily="34" charset="0"/>
              <a:cs typeface="Arial" panose="020B0604020202020204" pitchFamily="34" charset="0"/>
            </a:endParaRPr>
          </a:p>
          <a:p>
            <a:pPr marL="0">
              <a:lnSpc>
                <a:spcPct val="100000"/>
              </a:lnSpc>
              <a:spcBef>
                <a:spcPts val="0"/>
              </a:spcBef>
            </a:pPr>
            <a:endParaRPr lang="en-US" sz="1600" kern="100" dirty="0">
              <a:effectLst/>
            </a:endParaRPr>
          </a:p>
          <a:p>
            <a:pPr marL="0">
              <a:spcBef>
                <a:spcPts val="0"/>
              </a:spcBef>
              <a:spcAft>
                <a:spcPts val="600"/>
              </a:spcAft>
            </a:pPr>
            <a:endParaRPr lang="en-US" sz="1600" dirty="0"/>
          </a:p>
          <a:p>
            <a:pPr marL="0" lvl="0">
              <a:spcBef>
                <a:spcPts val="0"/>
              </a:spcBef>
              <a:spcAft>
                <a:spcPts val="600"/>
              </a:spcAft>
            </a:pPr>
            <a:endParaRPr lang="en-US" dirty="0"/>
          </a:p>
        </p:txBody>
      </p:sp>
      <p:pic>
        <p:nvPicPr>
          <p:cNvPr id="17" name="Picture 16">
            <a:extLst>
              <a:ext uri="{FF2B5EF4-FFF2-40B4-BE49-F238E27FC236}">
                <a16:creationId xmlns:a16="http://schemas.microsoft.com/office/drawing/2014/main" id="{4D83ABEB-94EF-BA12-07B6-346A90D4A77A}"/>
              </a:ext>
            </a:extLst>
          </p:cNvPr>
          <p:cNvPicPr>
            <a:picLocks noChangeAspect="1"/>
          </p:cNvPicPr>
          <p:nvPr/>
        </p:nvPicPr>
        <p:blipFill>
          <a:blip r:embed="rId4"/>
          <a:stretch>
            <a:fillRect/>
          </a:stretch>
        </p:blipFill>
        <p:spPr>
          <a:xfrm>
            <a:off x="1004246" y="1842308"/>
            <a:ext cx="6153012" cy="1547350"/>
          </a:xfrm>
          <a:prstGeom prst="rect">
            <a:avLst/>
          </a:prstGeom>
        </p:spPr>
      </p:pic>
      <p:pic>
        <p:nvPicPr>
          <p:cNvPr id="21" name="Picture 20">
            <a:extLst>
              <a:ext uri="{FF2B5EF4-FFF2-40B4-BE49-F238E27FC236}">
                <a16:creationId xmlns:a16="http://schemas.microsoft.com/office/drawing/2014/main" id="{1DA30DF2-39B7-9B8E-8EA2-CD1E53332CC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300000"/>
                    </a14:imgEffect>
                  </a14:imgLayer>
                </a14:imgProps>
              </a:ext>
            </a:extLst>
          </a:blip>
          <a:stretch>
            <a:fillRect/>
          </a:stretch>
        </p:blipFill>
        <p:spPr>
          <a:xfrm>
            <a:off x="8071126" y="3634615"/>
            <a:ext cx="3091698" cy="2249274"/>
          </a:xfrm>
          <a:prstGeom prst="rect">
            <a:avLst/>
          </a:prstGeom>
        </p:spPr>
      </p:pic>
    </p:spTree>
    <p:extLst>
      <p:ext uri="{BB962C8B-B14F-4D97-AF65-F5344CB8AC3E}">
        <p14:creationId xmlns:p14="http://schemas.microsoft.com/office/powerpoint/2010/main" val="76901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1">
            <a:extLst>
              <a:ext uri="{FF2B5EF4-FFF2-40B4-BE49-F238E27FC236}">
                <a16:creationId xmlns:a16="http://schemas.microsoft.com/office/drawing/2014/main" id="{51B3FE5F-ECB9-33FA-BAA3-144BE73552CB}"/>
              </a:ext>
            </a:extLst>
          </p:cNvPr>
          <p:cNvSpPr>
            <a:spLocks noGrp="1"/>
          </p:cNvSpPr>
          <p:nvPr>
            <p:ph type="sldNum" sz="quarter" idx="10"/>
          </p:nvPr>
        </p:nvSpPr>
        <p:spPr>
          <a:xfrm>
            <a:off x="5821279" y="6118484"/>
            <a:ext cx="549442" cy="365125"/>
          </a:xfrm>
        </p:spPr>
        <p:txBody>
          <a:bodyPr/>
          <a:lstStyle/>
          <a:p>
            <a:pPr>
              <a:spcAft>
                <a:spcPts val="600"/>
              </a:spcAft>
            </a:pPr>
            <a:fld id="{D495E168-DA5E-4888-8D8A-92B118324C14}" type="slidenum">
              <a:rPr lang="en-US" noProof="0" smtClean="0"/>
              <a:pPr>
                <a:spcAft>
                  <a:spcPts val="600"/>
                </a:spcAft>
              </a:pPr>
              <a:t>7</a:t>
            </a:fld>
            <a:endParaRPr lang="en-US" noProof="0"/>
          </a:p>
        </p:txBody>
      </p:sp>
      <p:sp>
        <p:nvSpPr>
          <p:cNvPr id="38" name="Footer Placeholder 2">
            <a:extLst>
              <a:ext uri="{FF2B5EF4-FFF2-40B4-BE49-F238E27FC236}">
                <a16:creationId xmlns:a16="http://schemas.microsoft.com/office/drawing/2014/main" id="{8DB1EEBD-433A-796C-7AD9-97D828FE2078}"/>
              </a:ext>
            </a:extLst>
          </p:cNvPr>
          <p:cNvSpPr>
            <a:spLocks noGrp="1"/>
          </p:cNvSpPr>
          <p:nvPr>
            <p:ph type="ftr" sz="quarter" idx="12"/>
          </p:nvPr>
        </p:nvSpPr>
        <p:spPr>
          <a:xfrm>
            <a:off x="838200" y="6118484"/>
            <a:ext cx="3398763" cy="365125"/>
          </a:xfrm>
        </p:spPr>
        <p:txBody>
          <a:bodyPr/>
          <a:lstStyle/>
          <a:p>
            <a:pPr>
              <a:spcAft>
                <a:spcPts val="600"/>
              </a:spcAft>
            </a:pPr>
            <a:r>
              <a:rPr lang="en-US" noProof="0" dirty="0" err="1"/>
              <a:t>ClimateWins</a:t>
            </a:r>
            <a:endParaRPr lang="en-US" noProof="0" dirty="0"/>
          </a:p>
        </p:txBody>
      </p:sp>
      <p:sp>
        <p:nvSpPr>
          <p:cNvPr id="31" name="Title 3">
            <a:extLst>
              <a:ext uri="{FF2B5EF4-FFF2-40B4-BE49-F238E27FC236}">
                <a16:creationId xmlns:a16="http://schemas.microsoft.com/office/drawing/2014/main" id="{6DA1873A-D68F-E2CE-FF44-5D95104A4AC4}"/>
              </a:ext>
            </a:extLst>
          </p:cNvPr>
          <p:cNvSpPr>
            <a:spLocks noGrp="1"/>
          </p:cNvSpPr>
          <p:nvPr>
            <p:ph type="title"/>
          </p:nvPr>
        </p:nvSpPr>
        <p:spPr>
          <a:xfrm>
            <a:off x="838200" y="365125"/>
            <a:ext cx="10515600" cy="542925"/>
          </a:xfrm>
        </p:spPr>
        <p:txBody>
          <a:bodyPr anchor="ctr">
            <a:normAutofit/>
          </a:bodyPr>
          <a:lstStyle/>
          <a:p>
            <a:r>
              <a:rPr lang="en-US" dirty="0" err="1"/>
              <a:t>Gradiant</a:t>
            </a:r>
            <a:r>
              <a:rPr lang="en-US" dirty="0"/>
              <a:t> Descent</a:t>
            </a:r>
          </a:p>
        </p:txBody>
      </p:sp>
      <p:sp>
        <p:nvSpPr>
          <p:cNvPr id="40" name="Text Placeholder 4">
            <a:extLst>
              <a:ext uri="{FF2B5EF4-FFF2-40B4-BE49-F238E27FC236}">
                <a16:creationId xmlns:a16="http://schemas.microsoft.com/office/drawing/2014/main" id="{5F54DA2A-1DF2-441A-D1CB-56CC5013A848}"/>
              </a:ext>
            </a:extLst>
          </p:cNvPr>
          <p:cNvSpPr>
            <a:spLocks noGrp="1"/>
          </p:cNvSpPr>
          <p:nvPr>
            <p:ph type="body" idx="1"/>
          </p:nvPr>
        </p:nvSpPr>
        <p:spPr>
          <a:xfrm>
            <a:off x="938213" y="1008938"/>
            <a:ext cx="6352048" cy="619996"/>
          </a:xfrm>
        </p:spPr>
        <p:txBody>
          <a:bodyPr>
            <a:noAutofit/>
          </a:bodyPr>
          <a:lstStyle/>
          <a:p>
            <a:r>
              <a:rPr lang="en-US" sz="1600" dirty="0"/>
              <a:t>Parameters: </a:t>
            </a:r>
          </a:p>
          <a:p>
            <a:r>
              <a:rPr lang="en-US" sz="1600" kern="100" dirty="0">
                <a:effectLst/>
                <a:ea typeface="Calibri" panose="020F0502020204030204" pitchFamily="34" charset="0"/>
                <a:cs typeface="Calibri" panose="020F0502020204030204" pitchFamily="34" charset="0"/>
              </a:rPr>
              <a:t>Iterations=60, step size=0.01, theta0= -0.065, theta1=0.310</a:t>
            </a:r>
            <a:endParaRPr lang="en-US" sz="1600" dirty="0"/>
          </a:p>
        </p:txBody>
      </p:sp>
      <p:sp>
        <p:nvSpPr>
          <p:cNvPr id="27" name="Slide Number Placeholder 1">
            <a:extLst>
              <a:ext uri="{FF2B5EF4-FFF2-40B4-BE49-F238E27FC236}">
                <a16:creationId xmlns:a16="http://schemas.microsoft.com/office/drawing/2014/main" id="{F7B75206-4536-97B7-7250-9E4BAA6CEA40}"/>
              </a:ext>
            </a:extLst>
          </p:cNvPr>
          <p:cNvSpPr>
            <a:spLocks/>
          </p:cNvSpPr>
          <p:nvPr/>
        </p:nvSpPr>
        <p:spPr>
          <a:xfrm>
            <a:off x="3649581" y="5678007"/>
            <a:ext cx="309812" cy="205882"/>
          </a:xfrm>
          <a:prstGeom prst="rect">
            <a:avLst/>
          </a:prstGeom>
        </p:spPr>
        <p:txBody>
          <a:bodyPr/>
          <a:lstStyle/>
          <a:p>
            <a:pPr defTabSz="512064">
              <a:spcAft>
                <a:spcPts val="336"/>
              </a:spcAft>
            </a:pPr>
            <a:fld id="{D495E168-DA5E-4888-8D8A-92B118324C14}" type="slidenum">
              <a:rPr lang="en-US" sz="1008" kern="1200">
                <a:solidFill>
                  <a:schemeClr val="tx1"/>
                </a:solidFill>
                <a:latin typeface="+mn-lt"/>
                <a:ea typeface="+mn-ea"/>
                <a:cs typeface="+mn-cs"/>
              </a:rPr>
              <a:pPr defTabSz="512064">
                <a:spcAft>
                  <a:spcPts val="336"/>
                </a:spcAft>
              </a:pPr>
              <a:t>7</a:t>
            </a:fld>
            <a:endParaRPr lang="en-US" noProof="0"/>
          </a:p>
        </p:txBody>
      </p:sp>
      <p:sp>
        <p:nvSpPr>
          <p:cNvPr id="2" name="Slide Number Placeholder 1">
            <a:extLst>
              <a:ext uri="{FF2B5EF4-FFF2-40B4-BE49-F238E27FC236}">
                <a16:creationId xmlns:a16="http://schemas.microsoft.com/office/drawing/2014/main" id="{BB934A4D-0744-FEEF-2884-C85B9FFC089C}"/>
              </a:ext>
            </a:extLst>
          </p:cNvPr>
          <p:cNvSpPr>
            <a:spLocks/>
          </p:cNvSpPr>
          <p:nvPr/>
        </p:nvSpPr>
        <p:spPr>
          <a:xfrm>
            <a:off x="5257354" y="4911529"/>
            <a:ext cx="155458" cy="103308"/>
          </a:xfrm>
          <a:prstGeom prst="rect">
            <a:avLst/>
          </a:prstGeom>
        </p:spPr>
        <p:txBody>
          <a:bodyPr anchor="ctr">
            <a:normAutofit fontScale="92500" lnSpcReduction="20000"/>
          </a:bodyPr>
          <a:lstStyle/>
          <a:p>
            <a:pPr defTabSz="256032">
              <a:lnSpc>
                <a:spcPct val="90000"/>
              </a:lnSpc>
              <a:spcAft>
                <a:spcPts val="168"/>
              </a:spcAft>
            </a:pPr>
            <a:fld id="{D495E168-DA5E-4888-8D8A-92B118324C14}" type="slidenum">
              <a:rPr lang="en-US" sz="100" kern="1200">
                <a:solidFill>
                  <a:schemeClr val="tx1"/>
                </a:solidFill>
                <a:latin typeface="+mn-lt"/>
                <a:ea typeface="+mn-ea"/>
                <a:cs typeface="+mn-cs"/>
              </a:rPr>
              <a:pPr defTabSz="256032">
                <a:lnSpc>
                  <a:spcPct val="90000"/>
                </a:lnSpc>
                <a:spcAft>
                  <a:spcPts val="168"/>
                </a:spcAft>
              </a:pPr>
              <a:t>7</a:t>
            </a:fld>
            <a:endParaRPr lang="en-US" sz="100" noProof="0"/>
          </a:p>
        </p:txBody>
      </p:sp>
      <p:sp>
        <p:nvSpPr>
          <p:cNvPr id="3" name="Footer Placeholder 2">
            <a:extLst>
              <a:ext uri="{FF2B5EF4-FFF2-40B4-BE49-F238E27FC236}">
                <a16:creationId xmlns:a16="http://schemas.microsoft.com/office/drawing/2014/main" id="{25CBCB7C-D6C7-38F5-EE24-2DFB2A8D8CC7}"/>
              </a:ext>
            </a:extLst>
          </p:cNvPr>
          <p:cNvSpPr>
            <a:spLocks/>
          </p:cNvSpPr>
          <p:nvPr/>
        </p:nvSpPr>
        <p:spPr>
          <a:xfrm>
            <a:off x="3847453" y="4911529"/>
            <a:ext cx="961638" cy="103308"/>
          </a:xfrm>
          <a:prstGeom prst="rect">
            <a:avLst/>
          </a:prstGeom>
        </p:spPr>
        <p:txBody>
          <a:bodyPr anchor="ctr">
            <a:normAutofit fontScale="92500" lnSpcReduction="20000"/>
          </a:bodyPr>
          <a:lstStyle/>
          <a:p>
            <a:pPr defTabSz="256032">
              <a:lnSpc>
                <a:spcPct val="90000"/>
              </a:lnSpc>
              <a:spcAft>
                <a:spcPts val="168"/>
              </a:spcAft>
            </a:pPr>
            <a:r>
              <a:rPr lang="en-US" sz="100" kern="1200">
                <a:solidFill>
                  <a:schemeClr val="tx1"/>
                </a:solidFill>
                <a:latin typeface="+mn-lt"/>
                <a:ea typeface="+mn-ea"/>
                <a:cs typeface="+mn-cs"/>
              </a:rPr>
              <a:t>ADD A FOOTER</a:t>
            </a:r>
            <a:endParaRPr lang="en-US" sz="100" noProof="0"/>
          </a:p>
        </p:txBody>
      </p:sp>
      <p:sp>
        <p:nvSpPr>
          <p:cNvPr id="11" name="Text Placeholder 6">
            <a:extLst>
              <a:ext uri="{FF2B5EF4-FFF2-40B4-BE49-F238E27FC236}">
                <a16:creationId xmlns:a16="http://schemas.microsoft.com/office/drawing/2014/main" id="{D2DF0007-1C94-DE9E-F299-35F42C1E4719}"/>
              </a:ext>
            </a:extLst>
          </p:cNvPr>
          <p:cNvSpPr txBox="1">
            <a:spLocks/>
          </p:cNvSpPr>
          <p:nvPr/>
        </p:nvSpPr>
        <p:spPr>
          <a:xfrm>
            <a:off x="937374" y="1867787"/>
            <a:ext cx="4687074" cy="35417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7">
            <a:extLst>
              <a:ext uri="{FF2B5EF4-FFF2-40B4-BE49-F238E27FC236}">
                <a16:creationId xmlns:a16="http://schemas.microsoft.com/office/drawing/2014/main" id="{BCDF65DB-C9FA-50FF-4060-337C6D12CC41}"/>
              </a:ext>
            </a:extLst>
          </p:cNvPr>
          <p:cNvSpPr>
            <a:spLocks noGrp="1"/>
          </p:cNvSpPr>
          <p:nvPr>
            <p:ph sz="half" idx="2"/>
          </p:nvPr>
        </p:nvSpPr>
        <p:spPr>
          <a:xfrm>
            <a:off x="938212" y="1854562"/>
            <a:ext cx="6352049" cy="3947722"/>
          </a:xfrm>
        </p:spPr>
        <p:txBody>
          <a:bodyPr>
            <a:normAutofit/>
          </a:bodyPr>
          <a:lstStyle/>
          <a:p>
            <a:pPr marL="0" marR="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marR="0" indent="0">
              <a:lnSpc>
                <a:spcPct val="100000"/>
              </a:lnSpc>
              <a:spcBef>
                <a:spcPts val="0"/>
              </a:spcBef>
              <a:buNone/>
            </a:pPr>
            <a:endParaRPr lang="en-US" sz="1600" kern="100" dirty="0">
              <a:ea typeface="Calibri" panose="020F0502020204030204" pitchFamily="34" charset="0"/>
              <a:cs typeface="Calibri" panose="020F0502020204030204" pitchFamily="34" charset="0"/>
            </a:endParaRPr>
          </a:p>
          <a:p>
            <a:pPr marL="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indent="0">
              <a:lnSpc>
                <a:spcPct val="100000"/>
              </a:lnSpc>
              <a:spcBef>
                <a:spcPts val="0"/>
              </a:spcBef>
              <a:buNone/>
            </a:pPr>
            <a:r>
              <a:rPr lang="en-US" sz="1600" kern="100" dirty="0">
                <a:effectLst/>
                <a:ea typeface="Calibri" panose="020F0502020204030204" pitchFamily="34" charset="0"/>
                <a:cs typeface="Calibri" panose="020F0502020204030204" pitchFamily="34" charset="0"/>
              </a:rPr>
              <a:t>The loss function has been slightly reduced to 0.46 vs 0.50 in the first attempt. However, the assumption that fewer iterations allows us to decrease the time for rerunning the algorithm has been wrong. </a:t>
            </a:r>
          </a:p>
          <a:p>
            <a:pPr marL="0" indent="0">
              <a:lnSpc>
                <a:spcPct val="100000"/>
              </a:lnSpc>
              <a:spcBef>
                <a:spcPts val="0"/>
              </a:spcBef>
              <a:buNone/>
            </a:pPr>
            <a:endParaRPr lang="en-US" sz="1600" kern="100" dirty="0">
              <a:effectLst/>
              <a:ea typeface="Calibri" panose="020F0502020204030204" pitchFamily="34" charset="0"/>
              <a:cs typeface="Calibri" panose="020F0502020204030204" pitchFamily="34" charset="0"/>
            </a:endParaRPr>
          </a:p>
          <a:p>
            <a:pPr marL="0" indent="0">
              <a:lnSpc>
                <a:spcPct val="100000"/>
              </a:lnSpc>
              <a:spcBef>
                <a:spcPts val="0"/>
              </a:spcBef>
              <a:buNone/>
            </a:pPr>
            <a:r>
              <a:rPr lang="en-US" sz="1600" kern="100" dirty="0">
                <a:effectLst/>
                <a:ea typeface="Calibri" panose="020F0502020204030204" pitchFamily="34" charset="0"/>
                <a:cs typeface="Arial" panose="020B0604020202020204" pitchFamily="34" charset="0"/>
              </a:rPr>
              <a:t>Although, we have succeeded to achieve the lower level of loss, the result is still far from zero. There is still place for improvement.  </a:t>
            </a:r>
          </a:p>
          <a:p>
            <a:pPr marL="0" marR="0" indent="0">
              <a:lnSpc>
                <a:spcPct val="100000"/>
              </a:lnSpc>
              <a:spcBef>
                <a:spcPts val="0"/>
              </a:spcBef>
              <a:buNone/>
            </a:pPr>
            <a:endParaRPr lang="en-US" sz="1600" kern="100" dirty="0">
              <a:effectLst/>
              <a:ea typeface="Calibri" panose="020F0502020204030204" pitchFamily="34" charset="0"/>
              <a:cs typeface="Arial" panose="020B0604020202020204" pitchFamily="34" charset="0"/>
            </a:endParaRPr>
          </a:p>
          <a:p>
            <a:pPr marL="0">
              <a:lnSpc>
                <a:spcPct val="100000"/>
              </a:lnSpc>
              <a:spcBef>
                <a:spcPts val="0"/>
              </a:spcBef>
            </a:pPr>
            <a:endParaRPr lang="en-US" sz="1600" kern="100" dirty="0">
              <a:effectLst/>
            </a:endParaRPr>
          </a:p>
          <a:p>
            <a:pPr marL="0">
              <a:spcBef>
                <a:spcPts val="0"/>
              </a:spcBef>
              <a:spcAft>
                <a:spcPts val="600"/>
              </a:spcAft>
            </a:pPr>
            <a:endParaRPr lang="en-US" sz="1600" dirty="0"/>
          </a:p>
          <a:p>
            <a:pPr marL="0" lvl="0">
              <a:spcBef>
                <a:spcPts val="0"/>
              </a:spcBef>
              <a:spcAft>
                <a:spcPts val="600"/>
              </a:spcAft>
            </a:pPr>
            <a:endParaRPr lang="en-US" dirty="0"/>
          </a:p>
        </p:txBody>
      </p:sp>
      <p:pic>
        <p:nvPicPr>
          <p:cNvPr id="13" name="Picture 12">
            <a:extLst>
              <a:ext uri="{FF2B5EF4-FFF2-40B4-BE49-F238E27FC236}">
                <a16:creationId xmlns:a16="http://schemas.microsoft.com/office/drawing/2014/main" id="{F727700A-D739-5F3B-AB45-66F79C35547C}"/>
              </a:ext>
            </a:extLst>
          </p:cNvPr>
          <p:cNvPicPr>
            <a:picLocks noChangeAspect="1"/>
          </p:cNvPicPr>
          <p:nvPr/>
        </p:nvPicPr>
        <p:blipFill>
          <a:blip r:embed="rId2"/>
          <a:stretch>
            <a:fillRect/>
          </a:stretch>
        </p:blipFill>
        <p:spPr>
          <a:xfrm>
            <a:off x="997380" y="1823257"/>
            <a:ext cx="6159877" cy="1504378"/>
          </a:xfrm>
          <a:prstGeom prst="rect">
            <a:avLst/>
          </a:prstGeom>
        </p:spPr>
      </p:pic>
      <p:pic>
        <p:nvPicPr>
          <p:cNvPr id="24" name="Picture 23">
            <a:extLst>
              <a:ext uri="{FF2B5EF4-FFF2-40B4-BE49-F238E27FC236}">
                <a16:creationId xmlns:a16="http://schemas.microsoft.com/office/drawing/2014/main" id="{7D012EFF-7354-C4FB-6924-7D74DE7C224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7978403" y="987279"/>
            <a:ext cx="3264753" cy="2358466"/>
          </a:xfrm>
          <a:prstGeom prst="rect">
            <a:avLst/>
          </a:prstGeom>
        </p:spPr>
      </p:pic>
      <p:pic>
        <p:nvPicPr>
          <p:cNvPr id="26" name="Picture 25">
            <a:extLst>
              <a:ext uri="{FF2B5EF4-FFF2-40B4-BE49-F238E27FC236}">
                <a16:creationId xmlns:a16="http://schemas.microsoft.com/office/drawing/2014/main" id="{E8EFA0DD-5D09-D506-BCC8-C04D34C9913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7978403" y="3452774"/>
            <a:ext cx="3264753" cy="2325141"/>
          </a:xfrm>
          <a:prstGeom prst="rect">
            <a:avLst/>
          </a:prstGeom>
        </p:spPr>
      </p:pic>
    </p:spTree>
    <p:extLst>
      <p:ext uri="{BB962C8B-B14F-4D97-AF65-F5344CB8AC3E}">
        <p14:creationId xmlns:p14="http://schemas.microsoft.com/office/powerpoint/2010/main" val="2354574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8</a:t>
            </a:fld>
            <a:endParaRPr lang="en-US"/>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a:xfrm>
            <a:off x="838200" y="6118484"/>
            <a:ext cx="3398763" cy="365125"/>
          </a:xfrm>
        </p:spPr>
        <p:txBody>
          <a:bodyPr anchor="ctr">
            <a:normAutofit/>
          </a:bodyPr>
          <a:lstStyle/>
          <a:p>
            <a:pPr>
              <a:spcAft>
                <a:spcPts val="600"/>
              </a:spcAft>
            </a:pPr>
            <a:r>
              <a:rPr lang="en-US" dirty="0" err="1"/>
              <a:t>ClimateWins</a:t>
            </a:r>
            <a:endParaRPr lang="en-US"/>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365125"/>
            <a:ext cx="10515600" cy="1325563"/>
          </a:xfrm>
        </p:spPr>
        <p:txBody>
          <a:bodyPr anchor="ctr">
            <a:normAutofit/>
          </a:bodyPr>
          <a:lstStyle/>
          <a:p>
            <a:r>
              <a:rPr lang="en-US" dirty="0"/>
              <a:t>Supervised Machine Learning </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839788" y="1840863"/>
            <a:ext cx="5157787" cy="470075"/>
          </a:xfrm>
        </p:spPr>
        <p:txBody>
          <a:bodyPr anchor="b">
            <a:normAutofit/>
          </a:bodyPr>
          <a:lstStyle/>
          <a:p>
            <a:r>
              <a:rPr lang="en-US" dirty="0"/>
              <a:t>K-Nearest Neighbors (</a:t>
            </a:r>
            <a:r>
              <a:rPr lang="en-US" dirty="0" err="1"/>
              <a:t>kNN</a:t>
            </a:r>
            <a:r>
              <a:rPr lang="en-US" dirty="0"/>
              <a:t>) Classifier</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sz="half" idx="2"/>
          </p:nvPr>
        </p:nvSpPr>
        <p:spPr>
          <a:xfrm>
            <a:off x="839788" y="2306611"/>
            <a:ext cx="5157787" cy="1624845"/>
          </a:xfrm>
        </p:spPr>
        <p:txBody>
          <a:bodyPr>
            <a:normAutofit/>
          </a:bodyPr>
          <a:lstStyle/>
          <a:p>
            <a:pPr marL="0" indent="0">
              <a:spcAft>
                <a:spcPts val="600"/>
              </a:spcAft>
              <a:buNone/>
            </a:pPr>
            <a:r>
              <a:rPr lang="en-US" sz="1600" kern="100" dirty="0">
                <a:ea typeface="Calibri" panose="020F0502020204030204" pitchFamily="34" charset="0"/>
                <a:cs typeface="Calibri" panose="020F0502020204030204" pitchFamily="34" charset="0"/>
              </a:rPr>
              <a:t>The k-nearest neighbors classifier (</a:t>
            </a:r>
            <a:r>
              <a:rPr lang="en-US" sz="1600" kern="100" dirty="0" err="1">
                <a:ea typeface="Calibri" panose="020F0502020204030204" pitchFamily="34" charset="0"/>
                <a:cs typeface="Calibri" panose="020F0502020204030204" pitchFamily="34" charset="0"/>
              </a:rPr>
              <a:t>kNN</a:t>
            </a:r>
            <a:r>
              <a:rPr lang="en-US" sz="1600" kern="100" dirty="0">
                <a:ea typeface="Calibri" panose="020F0502020204030204" pitchFamily="34" charset="0"/>
                <a:cs typeface="Calibri" panose="020F0502020204030204" pitchFamily="34" charset="0"/>
              </a:rPr>
              <a:t>) is a non-linear supervised machine learning algorithm. It classifies objects based on their proximate neighbors’ classes. It works well with data in which the relationship between variables is not a straight line.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sz="quarter" idx="3"/>
          </p:nvPr>
        </p:nvSpPr>
        <p:spPr>
          <a:xfrm>
            <a:off x="911225" y="4005000"/>
            <a:ext cx="5183188" cy="465749"/>
          </a:xfrm>
        </p:spPr>
        <p:txBody>
          <a:bodyPr anchor="b">
            <a:normAutofit/>
          </a:bodyPr>
          <a:lstStyle/>
          <a:p>
            <a:r>
              <a:rPr lang="en-US" dirty="0"/>
              <a:t>Artificial Neural Networks (ANN)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sz="quarter" idx="4"/>
          </p:nvPr>
        </p:nvSpPr>
        <p:spPr>
          <a:xfrm>
            <a:off x="856456" y="4419465"/>
            <a:ext cx="5183188" cy="1376185"/>
          </a:xfrm>
        </p:spPr>
        <p:txBody>
          <a:bodyPr>
            <a:normAutofit/>
          </a:bodyPr>
          <a:lstStyle/>
          <a:p>
            <a:pPr marL="0" indent="0">
              <a:spcAft>
                <a:spcPts val="600"/>
              </a:spcAft>
              <a:buNone/>
            </a:pPr>
            <a:r>
              <a:rPr lang="en-US" sz="1600" kern="100" dirty="0">
                <a:ea typeface="Calibri" panose="020F0502020204030204" pitchFamily="34" charset="0"/>
                <a:cs typeface="Calibri" panose="020F0502020204030204" pitchFamily="34" charset="0"/>
              </a:rPr>
              <a:t>Artificial Neural Network(ANN) uses the processing of the brain as a basis to develop algorithms that can be used to model complex patterns and solve prediction problems. ANN is technically a supervised learning model, but it can act like an unsupervised model, which leads to more complex results.</a:t>
            </a:r>
          </a:p>
        </p:txBody>
      </p:sp>
      <p:sp>
        <p:nvSpPr>
          <p:cNvPr id="5" name="Text Placeholder 3">
            <a:extLst>
              <a:ext uri="{FF2B5EF4-FFF2-40B4-BE49-F238E27FC236}">
                <a16:creationId xmlns:a16="http://schemas.microsoft.com/office/drawing/2014/main" id="{374EA029-EE58-CCAA-0CDE-8A7BE3C34C29}"/>
              </a:ext>
            </a:extLst>
          </p:cNvPr>
          <p:cNvSpPr txBox="1">
            <a:spLocks/>
          </p:cNvSpPr>
          <p:nvPr/>
        </p:nvSpPr>
        <p:spPr>
          <a:xfrm>
            <a:off x="6010275" y="1894535"/>
            <a:ext cx="5157787" cy="4490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Decision Tree Algorithms</a:t>
            </a:r>
          </a:p>
        </p:txBody>
      </p:sp>
      <p:sp>
        <p:nvSpPr>
          <p:cNvPr id="10" name="Text Placeholder 7">
            <a:extLst>
              <a:ext uri="{FF2B5EF4-FFF2-40B4-BE49-F238E27FC236}">
                <a16:creationId xmlns:a16="http://schemas.microsoft.com/office/drawing/2014/main" id="{6C8F8455-5EB1-CFD2-2110-CAB099665B28}"/>
              </a:ext>
            </a:extLst>
          </p:cNvPr>
          <p:cNvSpPr txBox="1">
            <a:spLocks/>
          </p:cNvSpPr>
          <p:nvPr/>
        </p:nvSpPr>
        <p:spPr>
          <a:xfrm>
            <a:off x="6022975" y="2306611"/>
            <a:ext cx="5341938" cy="17310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600"/>
              </a:spcAft>
              <a:buNone/>
            </a:pPr>
            <a:r>
              <a:rPr lang="en-US" sz="1600" kern="100" dirty="0">
                <a:ea typeface="Calibri" panose="020F0502020204030204" pitchFamily="34" charset="0"/>
                <a:cs typeface="Calibri" panose="020F0502020204030204" pitchFamily="34" charset="0"/>
              </a:rPr>
              <a:t>Decision Tree algorithms are referred to as CART or Classification and Regression Trees. The way decision trees classify data is similar to a questions game — with a list of forking branches that lead to an eventual answer. Each decision narrows down a solution by asking for more and more specific information. They’re very good when working with nonlinear data sets as they can easily locate patterns within the data.</a:t>
            </a:r>
          </a:p>
        </p:txBody>
      </p:sp>
      <p:sp>
        <p:nvSpPr>
          <p:cNvPr id="11" name="Text Placeholder 3">
            <a:extLst>
              <a:ext uri="{FF2B5EF4-FFF2-40B4-BE49-F238E27FC236}">
                <a16:creationId xmlns:a16="http://schemas.microsoft.com/office/drawing/2014/main" id="{9F9EB6AD-AD02-1FBD-8D36-FD6CF2FEE492}"/>
              </a:ext>
            </a:extLst>
          </p:cNvPr>
          <p:cNvSpPr txBox="1">
            <a:spLocks/>
          </p:cNvSpPr>
          <p:nvPr/>
        </p:nvSpPr>
        <p:spPr>
          <a:xfrm>
            <a:off x="6010275" y="4005000"/>
            <a:ext cx="5157787" cy="46574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Analysis</a:t>
            </a:r>
          </a:p>
        </p:txBody>
      </p:sp>
      <p:sp>
        <p:nvSpPr>
          <p:cNvPr id="12" name="Text Placeholder 6">
            <a:extLst>
              <a:ext uri="{FF2B5EF4-FFF2-40B4-BE49-F238E27FC236}">
                <a16:creationId xmlns:a16="http://schemas.microsoft.com/office/drawing/2014/main" id="{E577EDAA-3CDF-B70E-7F6D-898B291E92E8}"/>
              </a:ext>
            </a:extLst>
          </p:cNvPr>
          <p:cNvSpPr txBox="1">
            <a:spLocks/>
          </p:cNvSpPr>
          <p:nvPr/>
        </p:nvSpPr>
        <p:spPr>
          <a:xfrm>
            <a:off x="6138069" y="4429457"/>
            <a:ext cx="5183188" cy="1356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sz="1600" kern="100" dirty="0">
              <a:ea typeface="Calibri" panose="020F0502020204030204" pitchFamily="34" charset="0"/>
              <a:cs typeface="Calibri" panose="020F0502020204030204" pitchFamily="34" charset="0"/>
            </a:endParaRPr>
          </a:p>
        </p:txBody>
      </p:sp>
      <p:sp>
        <p:nvSpPr>
          <p:cNvPr id="14" name="Text Placeholder 6">
            <a:extLst>
              <a:ext uri="{FF2B5EF4-FFF2-40B4-BE49-F238E27FC236}">
                <a16:creationId xmlns:a16="http://schemas.microsoft.com/office/drawing/2014/main" id="{AFC92CDA-3651-5DF9-5953-21D7BCA11A76}"/>
              </a:ext>
            </a:extLst>
          </p:cNvPr>
          <p:cNvSpPr txBox="1">
            <a:spLocks/>
          </p:cNvSpPr>
          <p:nvPr/>
        </p:nvSpPr>
        <p:spPr>
          <a:xfrm>
            <a:off x="6039644" y="4424541"/>
            <a:ext cx="5183188" cy="13761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600"/>
              </a:spcAft>
              <a:buNone/>
            </a:pPr>
            <a:r>
              <a:rPr lang="en-US" sz="1600" kern="100" dirty="0">
                <a:ea typeface="Calibri" panose="020F0502020204030204" pitchFamily="34" charset="0"/>
                <a:cs typeface="Calibri" panose="020F0502020204030204" pitchFamily="34" charset="0"/>
              </a:rPr>
              <a:t>The weather data of 15 weather stations have been selected as well as the data containing the answers whether the weather was considered as pleasant or not on a particular date in the selected locations. We applied three types of supervised algorithms to train the model and check the accuracy of the result.</a:t>
            </a:r>
          </a:p>
        </p:txBody>
      </p:sp>
    </p:spTree>
    <p:extLst>
      <p:ext uri="{BB962C8B-B14F-4D97-AF65-F5344CB8AC3E}">
        <p14:creationId xmlns:p14="http://schemas.microsoft.com/office/powerpoint/2010/main" val="394012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3A2AF-A5CD-2D6D-634D-07C1FC4303B6}"/>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3" name="Footer Placeholder 2">
            <a:extLst>
              <a:ext uri="{FF2B5EF4-FFF2-40B4-BE49-F238E27FC236}">
                <a16:creationId xmlns:a16="http://schemas.microsoft.com/office/drawing/2014/main" id="{5616710F-8EC8-ECB3-FC6F-B4121E4DA133}"/>
              </a:ext>
            </a:extLst>
          </p:cNvPr>
          <p:cNvSpPr>
            <a:spLocks noGrp="1"/>
          </p:cNvSpPr>
          <p:nvPr>
            <p:ph type="ftr" sz="quarter" idx="12"/>
          </p:nvPr>
        </p:nvSpPr>
        <p:spPr/>
        <p:txBody>
          <a:bodyPr/>
          <a:lstStyle/>
          <a:p>
            <a:r>
              <a:rPr lang="en-US" noProof="0" dirty="0" err="1"/>
              <a:t>ClimateWins</a:t>
            </a:r>
            <a:endParaRPr lang="en-US" noProof="0" dirty="0"/>
          </a:p>
        </p:txBody>
      </p:sp>
      <p:sp>
        <p:nvSpPr>
          <p:cNvPr id="6" name="Title 3">
            <a:extLst>
              <a:ext uri="{FF2B5EF4-FFF2-40B4-BE49-F238E27FC236}">
                <a16:creationId xmlns:a16="http://schemas.microsoft.com/office/drawing/2014/main" id="{8AC61439-FE17-FD6F-B0F5-395F909283A8}"/>
              </a:ext>
            </a:extLst>
          </p:cNvPr>
          <p:cNvSpPr>
            <a:spLocks noGrp="1"/>
          </p:cNvSpPr>
          <p:nvPr>
            <p:ph type="title"/>
          </p:nvPr>
        </p:nvSpPr>
        <p:spPr>
          <a:xfrm>
            <a:off x="1005840" y="365125"/>
            <a:ext cx="10347960" cy="542925"/>
          </a:xfrm>
        </p:spPr>
        <p:txBody>
          <a:bodyPr anchor="ctr">
            <a:normAutofit/>
          </a:bodyPr>
          <a:lstStyle/>
          <a:p>
            <a:pPr algn="l"/>
            <a:r>
              <a:rPr lang="en-US" dirty="0"/>
              <a:t>K-Nearest Neighbors Algorithm </a:t>
            </a:r>
          </a:p>
        </p:txBody>
      </p:sp>
      <p:pic>
        <p:nvPicPr>
          <p:cNvPr id="7" name="Picture 6">
            <a:extLst>
              <a:ext uri="{FF2B5EF4-FFF2-40B4-BE49-F238E27FC236}">
                <a16:creationId xmlns:a16="http://schemas.microsoft.com/office/drawing/2014/main" id="{BFD134CD-C075-B6B9-8DC5-B0981C556A27}"/>
              </a:ext>
            </a:extLst>
          </p:cNvPr>
          <p:cNvPicPr>
            <a:picLocks noChangeAspect="1"/>
          </p:cNvPicPr>
          <p:nvPr/>
        </p:nvPicPr>
        <p:blipFill>
          <a:blip r:embed="rId2">
            <a:duotone>
              <a:prstClr val="black"/>
              <a:schemeClr val="tx2">
                <a:tint val="45000"/>
                <a:satMod val="400000"/>
              </a:schemeClr>
            </a:duotone>
          </a:blip>
          <a:stretch>
            <a:fillRect/>
          </a:stretch>
        </p:blipFill>
        <p:spPr>
          <a:xfrm>
            <a:off x="6996113" y="1188719"/>
            <a:ext cx="4716462" cy="3502183"/>
          </a:xfrm>
          <a:prstGeom prst="rect">
            <a:avLst/>
          </a:prstGeom>
        </p:spPr>
      </p:pic>
      <p:sp>
        <p:nvSpPr>
          <p:cNvPr id="8" name="Text Placeholder 7">
            <a:extLst>
              <a:ext uri="{FF2B5EF4-FFF2-40B4-BE49-F238E27FC236}">
                <a16:creationId xmlns:a16="http://schemas.microsoft.com/office/drawing/2014/main" id="{F2F0DEDC-8A7E-7680-1B22-8C83AC423FC1}"/>
              </a:ext>
            </a:extLst>
          </p:cNvPr>
          <p:cNvSpPr txBox="1">
            <a:spLocks/>
          </p:cNvSpPr>
          <p:nvPr/>
        </p:nvSpPr>
        <p:spPr>
          <a:xfrm>
            <a:off x="838199" y="1026504"/>
            <a:ext cx="6003175" cy="2728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The confusion matrix, which helps us to understand how accurate the model is, shows that the accuracy rate of </a:t>
            </a:r>
            <a:r>
              <a:rPr lang="en-US" sz="1600" kern="100" dirty="0" err="1">
                <a:effectLst/>
                <a:ea typeface="Calibri" panose="020F0502020204030204" pitchFamily="34" charset="0"/>
                <a:cs typeface="Calibri" panose="020F0502020204030204" pitchFamily="34" charset="0"/>
              </a:rPr>
              <a:t>kNN</a:t>
            </a:r>
            <a:r>
              <a:rPr lang="en-US" sz="1600" kern="100" dirty="0">
                <a:effectLst/>
                <a:ea typeface="Calibri" panose="020F0502020204030204" pitchFamily="34" charset="0"/>
                <a:cs typeface="Calibri" panose="020F0502020204030204" pitchFamily="34" charset="0"/>
              </a:rPr>
              <a:t> varies from 85% to 100% in the selected 15 weather stations. The misclassified data accounts maximum 15% of the variable. This can be considered a good overall result for the model. The misclassified variable may be the result of the presence of noise or outliers. </a:t>
            </a:r>
            <a:endParaRPr lang="en-US" sz="1600" kern="100" dirty="0">
              <a:effectLst/>
              <a:ea typeface="Calibri" panose="020F0502020204030204" pitchFamily="34" charset="0"/>
              <a:cs typeface="Arial" panose="020B0604020202020204" pitchFamily="34" charset="0"/>
            </a:endParaRPr>
          </a:p>
          <a:p>
            <a:pPr marL="0" marR="0" indent="0" algn="just">
              <a:lnSpc>
                <a:spcPct val="100000"/>
              </a:lnSpc>
              <a:spcBef>
                <a:spcPts val="0"/>
              </a:spcBef>
              <a:buNone/>
            </a:pPr>
            <a:endParaRPr lang="en-US" sz="1600" kern="100" dirty="0">
              <a:effectLst/>
              <a:ea typeface="Calibri" panose="020F0502020204030204" pitchFamily="34" charset="0"/>
            </a:endParaRPr>
          </a:p>
          <a:p>
            <a:pPr marL="0" marR="0" indent="0" algn="just">
              <a:lnSpc>
                <a:spcPct val="100000"/>
              </a:lnSpc>
              <a:spcBef>
                <a:spcPts val="0"/>
              </a:spcBef>
              <a:buNone/>
            </a:pPr>
            <a:r>
              <a:rPr lang="en-US" sz="1600" kern="100" dirty="0">
                <a:effectLst/>
                <a:ea typeface="Calibri" panose="020F0502020204030204" pitchFamily="34" charset="0"/>
              </a:rPr>
              <a:t>For the weather station on </a:t>
            </a:r>
            <a:r>
              <a:rPr lang="en-US" sz="1600" kern="100" dirty="0" err="1">
                <a:effectLst/>
                <a:ea typeface="Calibri" panose="020F0502020204030204" pitchFamily="34" charset="0"/>
              </a:rPr>
              <a:t>Sonnblick</a:t>
            </a:r>
            <a:r>
              <a:rPr lang="en-US" sz="1600" kern="100" dirty="0">
                <a:effectLst/>
                <a:ea typeface="Calibri" panose="020F0502020204030204" pitchFamily="34" charset="0"/>
              </a:rPr>
              <a:t>, the model achieves 100% of accuracy rate. This means the algorithm learns the data too well. This might also be evidence of model is overfitting and may lead to errors when predicting future results.</a:t>
            </a:r>
            <a:r>
              <a:rPr lang="en-US" sz="1600" kern="100" dirty="0">
                <a:ea typeface="Calibri" panose="020F0502020204030204" pitchFamily="34" charset="0"/>
                <a:cs typeface="Calibri" panose="020F0502020204030204" pitchFamily="34" charset="0"/>
              </a:rPr>
              <a:t> </a:t>
            </a:r>
          </a:p>
        </p:txBody>
      </p:sp>
      <p:sp>
        <p:nvSpPr>
          <p:cNvPr id="9" name="Text Placeholder 7">
            <a:extLst>
              <a:ext uri="{FF2B5EF4-FFF2-40B4-BE49-F238E27FC236}">
                <a16:creationId xmlns:a16="http://schemas.microsoft.com/office/drawing/2014/main" id="{F781EF08-FC95-49E2-FC0A-32C65E940053}"/>
              </a:ext>
            </a:extLst>
          </p:cNvPr>
          <p:cNvSpPr txBox="1">
            <a:spLocks/>
          </p:cNvSpPr>
          <p:nvPr/>
        </p:nvSpPr>
        <p:spPr>
          <a:xfrm>
            <a:off x="838199" y="3873546"/>
            <a:ext cx="6003175" cy="1953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Advantages of KNN: </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dirty="0">
                <a:effectLst/>
                <a:ea typeface="Calibri" panose="020F0502020204030204" pitchFamily="34" charset="0"/>
                <a:cs typeface="Calibri" panose="020F0502020204030204" pitchFamily="34" charset="0"/>
              </a:rPr>
              <a:t>It is fast to develop and simple to interpret.</a:t>
            </a:r>
            <a:endParaRPr lang="en-US" sz="16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kern="100" dirty="0">
                <a:effectLst/>
                <a:ea typeface="Calibri" panose="020F0502020204030204" pitchFamily="34" charset="0"/>
                <a:cs typeface="Calibri" panose="020F0502020204030204" pitchFamily="34" charset="0"/>
              </a:rPr>
              <a:t>It can be used for both classification and regression problems.</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Font typeface="Calibri" panose="020F0502020204030204" pitchFamily="34" charset="0"/>
              <a:buChar char="-"/>
            </a:pPr>
            <a:r>
              <a:rPr lang="en-US" sz="1600" kern="100" dirty="0">
                <a:effectLst/>
                <a:ea typeface="Calibri" panose="020F0502020204030204" pitchFamily="34" charset="0"/>
                <a:cs typeface="Calibri" panose="020F0502020204030204" pitchFamily="34" charset="0"/>
              </a:rPr>
              <a:t>It is useful for large datasets.</a:t>
            </a:r>
            <a:endParaRPr lang="en-US" sz="1600" kern="100" dirty="0">
              <a:effectLst/>
              <a:ea typeface="Calibri" panose="020F0502020204030204" pitchFamily="34" charset="0"/>
              <a:cs typeface="Arial" panose="020B0604020202020204" pitchFamily="34" charset="0"/>
            </a:endParaRPr>
          </a:p>
          <a:p>
            <a:pPr marL="0" marR="0" indent="0" algn="just">
              <a:lnSpc>
                <a:spcPct val="100000"/>
              </a:lnSpc>
              <a:spcBef>
                <a:spcPts val="0"/>
              </a:spcBef>
              <a:buNone/>
            </a:pPr>
            <a:r>
              <a:rPr lang="en-US" sz="1600" kern="100" dirty="0">
                <a:effectLst/>
                <a:ea typeface="Calibri" panose="020F0502020204030204" pitchFamily="34" charset="0"/>
                <a:cs typeface="Calibri" panose="020F0502020204030204" pitchFamily="34" charset="0"/>
              </a:rPr>
              <a:t>Weaknesses of KNN algorithm:</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kern="100" dirty="0">
                <a:effectLst/>
                <a:ea typeface="Calibri" panose="020F0502020204030204" pitchFamily="34" charset="0"/>
                <a:cs typeface="Calibri" panose="020F0502020204030204" pitchFamily="34" charset="0"/>
              </a:rPr>
              <a:t>It is more memory-consuming than other classifying algorithms</a:t>
            </a:r>
            <a:endParaRPr lang="en-US" sz="1600" kern="100" dirty="0">
              <a:effectLst/>
              <a:ea typeface="Calibri" panose="020F0502020204030204" pitchFamily="34" charset="0"/>
              <a:cs typeface="Arial" panose="020B0604020202020204" pitchFamily="34" charset="0"/>
            </a:endParaRP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kern="100" dirty="0">
                <a:effectLst/>
                <a:ea typeface="Calibri" panose="020F0502020204030204" pitchFamily="34" charset="0"/>
                <a:cs typeface="Calibri" panose="020F0502020204030204" pitchFamily="34" charset="0"/>
              </a:rPr>
              <a:t>performs worse on more complex tasks.</a:t>
            </a:r>
          </a:p>
          <a:p>
            <a:pPr marL="342900" marR="0" lvl="0" indent="-342900" algn="just">
              <a:lnSpc>
                <a:spcPct val="100000"/>
              </a:lnSpc>
              <a:spcBef>
                <a:spcPts val="0"/>
              </a:spcBef>
              <a:buSzPts val="1000"/>
              <a:buFont typeface="Calibri" panose="020F0502020204030204" pitchFamily="34" charset="0"/>
              <a:buChar char="-"/>
              <a:tabLst>
                <a:tab pos="457200" algn="l"/>
              </a:tabLst>
            </a:pPr>
            <a:r>
              <a:rPr lang="en-US" sz="1600" kern="100" dirty="0">
                <a:effectLst/>
                <a:ea typeface="Calibri" panose="020F0502020204030204" pitchFamily="34" charset="0"/>
              </a:rPr>
              <a:t>requires scaling (normalization and standardization).</a:t>
            </a:r>
            <a:endParaRPr lang="en-US" sz="1600" kern="1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71696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6209</TotalTime>
  <Words>1769</Words>
  <Application>Microsoft Office PowerPoint</Application>
  <PresentationFormat>Widescreen</PresentationFormat>
  <Paragraphs>197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 Narrow</vt:lpstr>
      <vt:lpstr>Arial</vt:lpstr>
      <vt:lpstr>Calibri</vt:lpstr>
      <vt:lpstr>Franklin Gothic Book</vt:lpstr>
      <vt:lpstr>Gill Sans MT</vt:lpstr>
      <vt:lpstr>Office Theme</vt:lpstr>
      <vt:lpstr>Weather Conditions and Climate Change  with ClimateWins</vt:lpstr>
      <vt:lpstr>Objective</vt:lpstr>
      <vt:lpstr>Hypothesis</vt:lpstr>
      <vt:lpstr>Data Set</vt:lpstr>
      <vt:lpstr>Machine Learning Optimization </vt:lpstr>
      <vt:lpstr>Gradiant Descent</vt:lpstr>
      <vt:lpstr>Gradiant Descent</vt:lpstr>
      <vt:lpstr>Supervised Machine Learning </vt:lpstr>
      <vt:lpstr>K-Nearest Neighbors Algorithm </vt:lpstr>
      <vt:lpstr>Artificial Neural Network</vt:lpstr>
      <vt:lpstr>Decision Tree Algorithm </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Oksana Stepanova</dc:creator>
  <cp:lastModifiedBy>Oksana Stepanova</cp:lastModifiedBy>
  <cp:revision>56</cp:revision>
  <dcterms:created xsi:type="dcterms:W3CDTF">2024-08-03T04:36:09Z</dcterms:created>
  <dcterms:modified xsi:type="dcterms:W3CDTF">2024-08-09T05:38:29Z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